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72" r:id="rId2"/>
    <p:sldId id="276" r:id="rId3"/>
    <p:sldId id="294" r:id="rId4"/>
    <p:sldId id="277" r:id="rId5"/>
    <p:sldId id="295" r:id="rId6"/>
    <p:sldId id="278" r:id="rId7"/>
    <p:sldId id="323" r:id="rId8"/>
    <p:sldId id="324" r:id="rId9"/>
    <p:sldId id="271" r:id="rId10"/>
    <p:sldId id="299" r:id="rId11"/>
    <p:sldId id="301" r:id="rId12"/>
    <p:sldId id="297" r:id="rId13"/>
    <p:sldId id="302" r:id="rId14"/>
    <p:sldId id="303" r:id="rId15"/>
    <p:sldId id="300" r:id="rId16"/>
    <p:sldId id="274" r:id="rId17"/>
    <p:sldId id="282" r:id="rId18"/>
    <p:sldId id="306" r:id="rId19"/>
    <p:sldId id="307" r:id="rId20"/>
    <p:sldId id="305" r:id="rId21"/>
    <p:sldId id="325" r:id="rId22"/>
    <p:sldId id="327" r:id="rId23"/>
    <p:sldId id="308" r:id="rId24"/>
    <p:sldId id="280" r:id="rId25"/>
    <p:sldId id="326" r:id="rId26"/>
    <p:sldId id="309" r:id="rId27"/>
    <p:sldId id="322" r:id="rId28"/>
    <p:sldId id="328" r:id="rId29"/>
    <p:sldId id="287" r:id="rId30"/>
  </p:sldIdLst>
  <p:sldSz cx="12192000" cy="6858000"/>
  <p:notesSz cx="6858000" cy="9144000"/>
  <p:embeddedFontLst>
    <p:embeddedFont>
      <p:font typeface="HP001 4 hàng" panose="020B0603050302020204" pitchFamily="34" charset="0"/>
      <p:regular r:id="rId33"/>
      <p:bold r:id="rId34"/>
    </p:embeddedFont>
    <p:embeddedFont>
      <p:font typeface="Merriweather Black" panose="00000A00000000000000" pitchFamily="2" charset="0"/>
      <p:bold r:id="rId35"/>
      <p:boldItalic r:id="rId36"/>
    </p:embeddedFont>
    <p:embeddedFont>
      <p:font typeface="宋体" panose="02010600030101010101" pitchFamily="2" charset="-122"/>
      <p:regular r:id="rId37"/>
    </p:embeddedFont>
    <p:embeddedFont>
      <p:font typeface="#9Slide03 Open Sans ExtraBold" panose="020B0906030804020204" pitchFamily="34" charset="0"/>
      <p:bold r:id="rId38"/>
    </p:embeddedFont>
    <p:embeddedFont>
      <p:font typeface="Aharoni" panose="020B0604020202020204" charset="-79"/>
      <p:bold r:id="rId39"/>
    </p:embeddedFont>
    <p:embeddedFont>
      <p:font typeface="微软雅黑" panose="020B0503020204020204" pitchFamily="34" charset="-122"/>
      <p:regular r:id="rId40"/>
      <p:bold r:id="rId41"/>
    </p:embeddedFont>
    <p:embeddedFont>
      <p:font typeface="STXihei" panose="020B0604020202020204" charset="-122"/>
      <p:regular r:id="rId42"/>
    </p:embeddedFont>
    <p:embeddedFont>
      <p:font typeface="#9Slide03 BoosterNextFYBlack" panose="02000A03000000020004" pitchFamily="2" charset="0"/>
      <p:regular r:id="rId43"/>
    </p:embeddedFon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p:normalViewPr>
  <p:slideViewPr>
    <p:cSldViewPr snapToGrid="0">
      <p:cViewPr varScale="1">
        <p:scale>
          <a:sx n="67" d="100"/>
          <a:sy n="67" d="100"/>
        </p:scale>
        <p:origin x="84" y="132"/>
      </p:cViewPr>
      <p:guideLst/>
    </p:cSldViewPr>
  </p:slideViewPr>
  <p:notesTextViewPr>
    <p:cViewPr>
      <p:scale>
        <a:sx n="1" d="1"/>
        <a:sy n="1" d="1"/>
      </p:scale>
      <p:origin x="0" y="0"/>
    </p:cViewPr>
  </p:notesTextViewPr>
  <p:sorterViewPr>
    <p:cViewPr>
      <p:scale>
        <a:sx n="97" d="100"/>
        <a:sy n="97" d="100"/>
      </p:scale>
      <p:origin x="0" y="-59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2022/3/26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extLst>
      <p:ext uri="{BB962C8B-B14F-4D97-AF65-F5344CB8AC3E}">
        <p14:creationId xmlns:p14="http://schemas.microsoft.com/office/powerpoint/2010/main" val="148142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151160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935519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571550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40610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428796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11</a:t>
            </a:r>
            <a:endParaRPr lang="zh-CN" altLang="en-US"/>
          </a:p>
        </p:txBody>
      </p:sp>
    </p:spTree>
    <p:extLst>
      <p:ext uri="{BB962C8B-B14F-4D97-AF65-F5344CB8AC3E}">
        <p14:creationId xmlns:p14="http://schemas.microsoft.com/office/powerpoint/2010/main" val="353412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71679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1112029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185344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937403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11</a:t>
            </a:r>
            <a:endParaRPr lang="zh-CN" altLang="en-US"/>
          </a:p>
        </p:txBody>
      </p:sp>
    </p:spTree>
    <p:extLst>
      <p:ext uri="{BB962C8B-B14F-4D97-AF65-F5344CB8AC3E}">
        <p14:creationId xmlns:p14="http://schemas.microsoft.com/office/powerpoint/2010/main" val="366808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3060698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488191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9</a:t>
            </a:r>
            <a:endParaRPr lang="zh-CN" altLang="en-US"/>
          </a:p>
        </p:txBody>
      </p:sp>
    </p:spTree>
    <p:extLst>
      <p:ext uri="{BB962C8B-B14F-4D97-AF65-F5344CB8AC3E}">
        <p14:creationId xmlns:p14="http://schemas.microsoft.com/office/powerpoint/2010/main" val="1432729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11</a:t>
            </a:r>
            <a:endParaRPr lang="zh-CN" altLang="en-US"/>
          </a:p>
        </p:txBody>
      </p:sp>
    </p:spTree>
    <p:extLst>
      <p:ext uri="{BB962C8B-B14F-4D97-AF65-F5344CB8AC3E}">
        <p14:creationId xmlns:p14="http://schemas.microsoft.com/office/powerpoint/2010/main" val="397891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3716160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58816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18</a:t>
            </a:r>
            <a:endParaRPr lang="zh-CN" altLang="en-US"/>
          </a:p>
        </p:txBody>
      </p:sp>
    </p:spTree>
    <p:extLst>
      <p:ext uri="{BB962C8B-B14F-4D97-AF65-F5344CB8AC3E}">
        <p14:creationId xmlns:p14="http://schemas.microsoft.com/office/powerpoint/2010/main" val="251981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1397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5227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extLst>
      <p:ext uri="{BB962C8B-B14F-4D97-AF65-F5344CB8AC3E}">
        <p14:creationId xmlns:p14="http://schemas.microsoft.com/office/powerpoint/2010/main" val="107735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284075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76695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92103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414656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2019/5/29</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8.emf"/><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0.emf"/><Relationship Id="rId3" Type="http://schemas.openxmlformats.org/officeDocument/2006/relationships/image" Target="../media/image1.emf"/><Relationship Id="rId7" Type="http://schemas.openxmlformats.org/officeDocument/2006/relationships/image" Target="../media/image17.emf"/><Relationship Id="rId12"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7.emf"/><Relationship Id="rId5" Type="http://schemas.openxmlformats.org/officeDocument/2006/relationships/image" Target="../media/image3.emf"/><Relationship Id="rId10" Type="http://schemas.openxmlformats.org/officeDocument/2006/relationships/image" Target="../media/image6.png"/><Relationship Id="rId4" Type="http://schemas.openxmlformats.org/officeDocument/2006/relationships/image" Target="../media/image2.emf"/><Relationship Id="rId9"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8.emf"/><Relationship Id="rId3" Type="http://schemas.openxmlformats.org/officeDocument/2006/relationships/image" Target="../media/image1.emf"/><Relationship Id="rId7" Type="http://schemas.openxmlformats.org/officeDocument/2006/relationships/image" Target="../media/image17.emf"/><Relationship Id="rId12"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image" Target="../media/image3.emf"/><Relationship Id="rId10" Type="http://schemas.openxmlformats.org/officeDocument/2006/relationships/image" Target="../media/image10.emf"/><Relationship Id="rId4" Type="http://schemas.openxmlformats.org/officeDocument/2006/relationships/image" Target="../media/image2.emf"/><Relationship Id="rId9"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4601"/>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5" name="文本框 34"/>
          <p:cNvSpPr txBox="1"/>
          <p:nvPr/>
        </p:nvSpPr>
        <p:spPr>
          <a:xfrm>
            <a:off x="3564104" y="2414690"/>
            <a:ext cx="5198596" cy="1323439"/>
          </a:xfrm>
          <a:prstGeom prst="rect">
            <a:avLst/>
          </a:prstGeom>
          <a:noFill/>
        </p:spPr>
        <p:txBody>
          <a:bodyPr wrap="square" rtlCol="0">
            <a:spAutoFit/>
          </a:bodyPr>
          <a:lstStyle/>
          <a:p>
            <a:pPr algn="dist"/>
            <a:r>
              <a:rPr lang="en-US" altLang="zh-CN" sz="8000" b="1" dirty="0" err="1" smtClean="0">
                <a:solidFill>
                  <a:schemeClr val="tx1">
                    <a:lumMod val="75000"/>
                    <a:lumOff val="25000"/>
                  </a:schemeClr>
                </a:solidFill>
                <a:latin typeface="Times New Roman" panose="02020603050405020304" pitchFamily="18" charset="0"/>
                <a:ea typeface="#9Slide03 Open Sans ExtraBold" panose="020B0906030804020204" pitchFamily="34" charset="0"/>
                <a:cs typeface="Times New Roman" panose="02020603050405020304" pitchFamily="18" charset="0"/>
              </a:rPr>
              <a:t>Khởi</a:t>
            </a:r>
            <a:r>
              <a:rPr lang="en-US" altLang="zh-CN" sz="8000" b="1" dirty="0" smtClean="0">
                <a:solidFill>
                  <a:schemeClr val="tx1">
                    <a:lumMod val="75000"/>
                    <a:lumOff val="25000"/>
                  </a:schemeClr>
                </a:solidFill>
                <a:latin typeface="Times New Roman" panose="02020603050405020304" pitchFamily="18" charset="0"/>
                <a:ea typeface="#9Slide03 Open Sans ExtraBold" panose="020B0906030804020204" pitchFamily="34" charset="0"/>
                <a:cs typeface="Times New Roman" panose="02020603050405020304" pitchFamily="18" charset="0"/>
              </a:rPr>
              <a:t> </a:t>
            </a:r>
            <a:r>
              <a:rPr lang="en-US" altLang="zh-CN" sz="8000" b="1" dirty="0" err="1" smtClean="0">
                <a:solidFill>
                  <a:schemeClr val="tx1">
                    <a:lumMod val="75000"/>
                    <a:lumOff val="25000"/>
                  </a:schemeClr>
                </a:solidFill>
                <a:latin typeface="Times New Roman" panose="02020603050405020304" pitchFamily="18" charset="0"/>
                <a:ea typeface="#9Slide03 Open Sans ExtraBold" panose="020B0906030804020204" pitchFamily="34" charset="0"/>
                <a:cs typeface="Times New Roman" panose="02020603050405020304" pitchFamily="18" charset="0"/>
              </a:rPr>
              <a:t>động</a:t>
            </a:r>
            <a:endParaRPr lang="zh-CN" altLang="en-US" sz="8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1893376" y="2162346"/>
            <a:ext cx="3840025" cy="3840025"/>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485962" y="2159541"/>
            <a:ext cx="3892962" cy="3892962"/>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3"/>
          <a:stretch>
            <a:fillRect/>
          </a:stretch>
        </p:blipFill>
        <p:spPr>
          <a:xfrm>
            <a:off x="10544242" y="5131901"/>
            <a:ext cx="1042276" cy="1321685"/>
          </a:xfrm>
          <a:prstGeom prst="rect">
            <a:avLst/>
          </a:prstGeom>
        </p:spPr>
      </p:pic>
      <p:pic>
        <p:nvPicPr>
          <p:cNvPr id="57" name="图片 56"/>
          <p:cNvPicPr>
            <a:picLocks noChangeAspect="1"/>
          </p:cNvPicPr>
          <p:nvPr/>
        </p:nvPicPr>
        <p:blipFill>
          <a:blip r:embed="rId4"/>
          <a:stretch>
            <a:fillRect/>
          </a:stretch>
        </p:blipFill>
        <p:spPr>
          <a:xfrm>
            <a:off x="230918" y="5183242"/>
            <a:ext cx="1284068" cy="1382879"/>
          </a:xfrm>
          <a:prstGeom prst="rect">
            <a:avLst/>
          </a:prstGeom>
        </p:spPr>
      </p:pic>
      <p:sp>
        <p:nvSpPr>
          <p:cNvPr id="59" name="文本框 58"/>
          <p:cNvSpPr txBox="1"/>
          <p:nvPr/>
        </p:nvSpPr>
        <p:spPr>
          <a:xfrm>
            <a:off x="2235197" y="4635247"/>
            <a:ext cx="1321244" cy="40011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华文细黑" panose="02010600040101010101" pitchFamily="2" charset="-122"/>
                <a:ea typeface="华文细黑" panose="02010600040101010101" pitchFamily="2" charset="-122"/>
              </a:rPr>
              <a:t>儿童教育</a:t>
            </a:r>
          </a:p>
        </p:txBody>
      </p:sp>
      <p:cxnSp>
        <p:nvCxnSpPr>
          <p:cNvPr id="61" name="直接连接符 60"/>
          <p:cNvCxnSpPr/>
          <p:nvPr/>
        </p:nvCxnSpPr>
        <p:spPr>
          <a:xfrm>
            <a:off x="2664997" y="5163211"/>
            <a:ext cx="4616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2" name="Picture 6" descr="425900[1]">
            <a:extLst>
              <a:ext uri="{FF2B5EF4-FFF2-40B4-BE49-F238E27FC236}">
                <a16:creationId xmlns:a16="http://schemas.microsoft.com/office/drawing/2014/main" id="{CEF89DEA-FF1A-4AB2-BF22-528210F5B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3625" y="2635904"/>
            <a:ext cx="2915359" cy="299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 descr="imagesCAGCSRJ9">
            <a:extLst>
              <a:ext uri="{FF2B5EF4-FFF2-40B4-BE49-F238E27FC236}">
                <a16:creationId xmlns:a16="http://schemas.microsoft.com/office/drawing/2014/main" id="{C1872C51-1A77-4D26-BDB4-2DCD72083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2104" y="2638152"/>
            <a:ext cx="2918006" cy="287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4">
            <a:extLst>
              <a:ext uri="{FF2B5EF4-FFF2-40B4-BE49-F238E27FC236}">
                <a16:creationId xmlns:a16="http://schemas.microsoft.com/office/drawing/2014/main" id="{1D969991-B718-4313-823C-D11C49B7FE16}"/>
              </a:ext>
            </a:extLst>
          </p:cNvPr>
          <p:cNvSpPr txBox="1">
            <a:spLocks noChangeArrowheads="1"/>
          </p:cNvSpPr>
          <p:nvPr/>
        </p:nvSpPr>
        <p:spPr bwMode="auto">
          <a:xfrm>
            <a:off x="4710502" y="6016658"/>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Vòng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nguyệt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quế</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157BAC26-7502-4D3C-BF6C-E4D412AE1E1C}"/>
              </a:ext>
            </a:extLst>
          </p:cNvPr>
          <p:cNvSpPr txBox="1"/>
          <p:nvPr/>
        </p:nvSpPr>
        <p:spPr>
          <a:xfrm>
            <a:off x="2650173" y="1200854"/>
            <a:ext cx="8651230" cy="830997"/>
          </a:xfrm>
          <a:prstGeom prst="rect">
            <a:avLst/>
          </a:prstGeom>
          <a:noFill/>
        </p:spPr>
        <p:txBody>
          <a:bodyPr wrap="square">
            <a:spAutoFit/>
          </a:bodyPr>
          <a:lstStyle/>
          <a:p>
            <a:pPr algn="just">
              <a:defRPr/>
            </a:pPr>
            <a:r>
              <a:rPr lang="en-US" sz="2400" b="1" i="1" dirty="0" err="1">
                <a:latin typeface="Times New Roman" panose="02020603050405020304" pitchFamily="18" charset="0"/>
                <a:cs typeface="Times New Roman" panose="02020603050405020304" pitchFamily="18" charset="0"/>
              </a:rPr>
              <a:t>cây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mềm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dát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xưa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nguyệt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quế</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vòng</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tặng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thắng</a:t>
            </a:r>
            <a:r>
              <a:rPr lang="en-US" sz="2400" b="1" i="1" dirty="0">
                <a:latin typeface="Times New Roman" panose="02020603050405020304" pitchFamily="18" charset="0"/>
                <a:cs typeface="Times New Roman" panose="02020603050405020304" pitchFamily="18" charset="0"/>
              </a:rPr>
              <a:t>.</a:t>
            </a:r>
          </a:p>
        </p:txBody>
      </p:sp>
      <p:sp>
        <p:nvSpPr>
          <p:cNvPr id="72" name="矩形 46">
            <a:extLst>
              <a:ext uri="{FF2B5EF4-FFF2-40B4-BE49-F238E27FC236}">
                <a16:creationId xmlns:a16="http://schemas.microsoft.com/office/drawing/2014/main" id="{EB6C1989-C279-48AE-8B14-831A9F810CC6}"/>
              </a:ext>
            </a:extLst>
          </p:cNvPr>
          <p:cNvSpPr/>
          <p:nvPr/>
        </p:nvSpPr>
        <p:spPr>
          <a:xfrm>
            <a:off x="697486" y="1237805"/>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err="1">
                <a:latin typeface="Times New Roman" panose="02020603050405020304" pitchFamily="18" charset="0"/>
                <a:ea typeface="华文细黑" panose="02010600040101010101" pitchFamily="2" charset="-122"/>
                <a:cs typeface="Times New Roman" panose="02020603050405020304" pitchFamily="18" charset="0"/>
              </a:rPr>
              <a:t>Nguyệt</a:t>
            </a:r>
            <a:r>
              <a:rPr lang="en-US" altLang="zh-CN" sz="2400" i="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2400" b="1" i="1" dirty="0" err="1">
                <a:latin typeface="Times New Roman" panose="02020603050405020304" pitchFamily="18" charset="0"/>
                <a:ea typeface="华文细黑" panose="02010600040101010101" pitchFamily="2" charset="-122"/>
                <a:cs typeface="Times New Roman" panose="02020603050405020304" pitchFamily="18" charset="0"/>
              </a:rPr>
              <a:t>quế</a:t>
            </a:r>
            <a:r>
              <a:rPr lang="en-US" altLang="zh-CN" sz="2400" b="1" i="1" dirty="0">
                <a:latin typeface="Times New Roman" panose="02020603050405020304" pitchFamily="18" charset="0"/>
                <a:ea typeface="华文细黑" panose="02010600040101010101" pitchFamily="2" charset="-122"/>
                <a:cs typeface="Times New Roman" panose="02020603050405020304" pitchFamily="18" charset="0"/>
              </a:rPr>
              <a:t>:</a:t>
            </a:r>
            <a:endParaRPr lang="zh-CN" altLang="en-US" sz="2400" b="1" i="1" dirty="0">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1882537" y="2223261"/>
            <a:ext cx="3840025" cy="3840025"/>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485803" y="2223261"/>
            <a:ext cx="3892962" cy="3892962"/>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3"/>
          <a:stretch>
            <a:fillRect/>
          </a:stretch>
        </p:blipFill>
        <p:spPr>
          <a:xfrm>
            <a:off x="10544242" y="5131901"/>
            <a:ext cx="1042276" cy="1321685"/>
          </a:xfrm>
          <a:prstGeom prst="rect">
            <a:avLst/>
          </a:prstGeom>
        </p:spPr>
      </p:pic>
      <p:pic>
        <p:nvPicPr>
          <p:cNvPr id="57" name="图片 56"/>
          <p:cNvPicPr>
            <a:picLocks noChangeAspect="1"/>
          </p:cNvPicPr>
          <p:nvPr/>
        </p:nvPicPr>
        <p:blipFill>
          <a:blip r:embed="rId4"/>
          <a:stretch>
            <a:fillRect/>
          </a:stretch>
        </p:blipFill>
        <p:spPr>
          <a:xfrm>
            <a:off x="230918" y="5183242"/>
            <a:ext cx="1284068" cy="1382879"/>
          </a:xfrm>
          <a:prstGeom prst="rect">
            <a:avLst/>
          </a:prstGeom>
        </p:spPr>
      </p:pic>
      <p:sp>
        <p:nvSpPr>
          <p:cNvPr id="44" name="Text Box 14">
            <a:extLst>
              <a:ext uri="{FF2B5EF4-FFF2-40B4-BE49-F238E27FC236}">
                <a16:creationId xmlns:a16="http://schemas.microsoft.com/office/drawing/2014/main" id="{1D969991-B718-4313-823C-D11C49B7FE16}"/>
              </a:ext>
            </a:extLst>
          </p:cNvPr>
          <p:cNvSpPr txBox="1">
            <a:spLocks noChangeArrowheads="1"/>
          </p:cNvSpPr>
          <p:nvPr/>
        </p:nvSpPr>
        <p:spPr bwMode="auto">
          <a:xfrm>
            <a:off x="3074675" y="6125222"/>
            <a:ext cx="133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err="1">
                <a:solidFill>
                  <a:schemeClr val="accent4">
                    <a:lumMod val="75000"/>
                  </a:schemeClr>
                </a:solidFill>
                <a:latin typeface="Times New Roman" panose="02020603050405020304" pitchFamily="18" charset="0"/>
                <a:cs typeface="Times New Roman" panose="02020603050405020304" pitchFamily="18" charset="0"/>
              </a:rPr>
              <a:t>Móng</a:t>
            </a:r>
            <a:r>
              <a:rPr lang="en-US" altLang="en-US" sz="2400" b="1" dirty="0">
                <a:solidFill>
                  <a:schemeClr val="accent4">
                    <a:lumMod val="75000"/>
                  </a:schemeClr>
                </a:solidFill>
                <a:latin typeface="Times New Roman" panose="02020603050405020304" pitchFamily="18" charset="0"/>
                <a:cs typeface="Times New Roman" panose="02020603050405020304" pitchFamily="18" charset="0"/>
              </a:rPr>
              <a:t> </a:t>
            </a:r>
          </a:p>
        </p:txBody>
      </p:sp>
      <p:sp>
        <p:nvSpPr>
          <p:cNvPr id="46" name="TextBox 45">
            <a:extLst>
              <a:ext uri="{FF2B5EF4-FFF2-40B4-BE49-F238E27FC236}">
                <a16:creationId xmlns:a16="http://schemas.microsoft.com/office/drawing/2014/main" id="{157BAC26-7502-4D3C-BF6C-E4D412AE1E1C}"/>
              </a:ext>
            </a:extLst>
          </p:cNvPr>
          <p:cNvSpPr txBox="1"/>
          <p:nvPr/>
        </p:nvSpPr>
        <p:spPr>
          <a:xfrm>
            <a:off x="2650173" y="1200854"/>
            <a:ext cx="8651230" cy="830997"/>
          </a:xfrm>
          <a:prstGeom prst="rect">
            <a:avLst/>
          </a:prstGeom>
          <a:noFill/>
        </p:spPr>
        <p:txBody>
          <a:bodyPr wrap="square">
            <a:spAutoFit/>
          </a:bodyPr>
          <a:lstStyle/>
          <a:p>
            <a:pPr algn="just">
              <a:defRPr/>
            </a:pPr>
            <a:r>
              <a:rPr lang="en-US" sz="2400" b="1" dirty="0" err="1">
                <a:latin typeface="Times New Roman" panose="02020603050405020304" pitchFamily="18" charset="0"/>
                <a:cs typeface="Times New Roman" panose="02020603050405020304" pitchFamily="18" charset="0"/>
              </a:rPr>
              <a:t>miếng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a:t>
            </a:r>
          </a:p>
        </p:txBody>
      </p:sp>
      <p:sp>
        <p:nvSpPr>
          <p:cNvPr id="72" name="矩形 46">
            <a:extLst>
              <a:ext uri="{FF2B5EF4-FFF2-40B4-BE49-F238E27FC236}">
                <a16:creationId xmlns:a16="http://schemas.microsoft.com/office/drawing/2014/main" id="{EB6C1989-C279-48AE-8B14-831A9F810CC6}"/>
              </a:ext>
            </a:extLst>
          </p:cNvPr>
          <p:cNvSpPr/>
          <p:nvPr/>
        </p:nvSpPr>
        <p:spPr>
          <a:xfrm>
            <a:off x="697486" y="1237805"/>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err="1">
                <a:latin typeface="Times New Roman" panose="02020603050405020304" pitchFamily="18" charset="0"/>
                <a:ea typeface="华文细黑" panose="02010600040101010101" pitchFamily="2" charset="-122"/>
                <a:cs typeface="Times New Roman" panose="02020603050405020304" pitchFamily="18" charset="0"/>
              </a:rPr>
              <a:t>Móng</a:t>
            </a:r>
            <a:r>
              <a:rPr lang="en-US" altLang="zh-CN" sz="2400" b="1" i="1" dirty="0">
                <a:latin typeface="Times New Roman" panose="02020603050405020304" pitchFamily="18" charset="0"/>
                <a:ea typeface="华文细黑" panose="02010600040101010101" pitchFamily="2" charset="-122"/>
                <a:cs typeface="Times New Roman" panose="02020603050405020304" pitchFamily="18" charset="0"/>
              </a:rPr>
              <a:t>:</a:t>
            </a:r>
            <a:endParaRPr lang="zh-CN" altLang="en-US" sz="2400" b="1" i="1" dirty="0">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28" name="Picture 9" descr="03">
            <a:extLst>
              <a:ext uri="{FF2B5EF4-FFF2-40B4-BE49-F238E27FC236}">
                <a16:creationId xmlns:a16="http://schemas.microsoft.com/office/drawing/2014/main" id="{7F73E730-9D6F-4434-BB5E-B29D3D9BF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369" y="2705417"/>
            <a:ext cx="2911989" cy="289020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1" descr="08">
            <a:extLst>
              <a:ext uri="{FF2B5EF4-FFF2-40B4-BE49-F238E27FC236}">
                <a16:creationId xmlns:a16="http://schemas.microsoft.com/office/drawing/2014/main" id="{7E5D52E4-2A5D-4D96-A498-B614F41DC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4605" y="2718414"/>
            <a:ext cx="2935614" cy="291535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30" name="Text Box 14">
            <a:extLst>
              <a:ext uri="{FF2B5EF4-FFF2-40B4-BE49-F238E27FC236}">
                <a16:creationId xmlns:a16="http://schemas.microsoft.com/office/drawing/2014/main" id="{544EFD7A-95B5-4E47-8FF3-6C7C1BACB023}"/>
              </a:ext>
            </a:extLst>
          </p:cNvPr>
          <p:cNvSpPr txBox="1">
            <a:spLocks noChangeArrowheads="1"/>
          </p:cNvSpPr>
          <p:nvPr/>
        </p:nvSpPr>
        <p:spPr bwMode="auto">
          <a:xfrm>
            <a:off x="7191309" y="6161133"/>
            <a:ext cx="2983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err="1">
                <a:solidFill>
                  <a:schemeClr val="accent1">
                    <a:lumMod val="75000"/>
                  </a:schemeClr>
                </a:solidFill>
                <a:latin typeface="Times New Roman" panose="02020603050405020304" pitchFamily="18" charset="0"/>
                <a:cs typeface="Times New Roman" panose="02020603050405020304" pitchFamily="18" charset="0"/>
              </a:rPr>
              <a:t>Đóng</a:t>
            </a:r>
            <a:r>
              <a:rPr lang="en-US" alt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1">
                    <a:lumMod val="75000"/>
                  </a:schemeClr>
                </a:solidFill>
                <a:latin typeface="Times New Roman" panose="02020603050405020304" pitchFamily="18" charset="0"/>
                <a:cs typeface="Times New Roman" panose="02020603050405020304" pitchFamily="18" charset="0"/>
              </a:rPr>
              <a:t>móng</a:t>
            </a:r>
            <a:r>
              <a:rPr lang="en-US" alt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1">
                    <a:lumMod val="75000"/>
                  </a:schemeClr>
                </a:solidFill>
                <a:latin typeface="Times New Roman" panose="02020603050405020304" pitchFamily="18" charset="0"/>
                <a:cs typeface="Times New Roman" panose="02020603050405020304" pitchFamily="18" charset="0"/>
              </a:rPr>
              <a:t>ngựa</a:t>
            </a:r>
            <a:endParaRPr lang="en-US" alt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49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18" name="图片 10">
            <a:extLst>
              <a:ext uri="{FF2B5EF4-FFF2-40B4-BE49-F238E27FC236}">
                <a16:creationId xmlns:a16="http://schemas.microsoft.com/office/drawing/2014/main" id="{85E1650D-CB8E-4838-94D4-5434C6F8DD58}"/>
              </a:ext>
            </a:extLst>
          </p:cNvPr>
          <p:cNvPicPr>
            <a:picLocks noChangeAspect="1"/>
          </p:cNvPicPr>
          <p:nvPr/>
        </p:nvPicPr>
        <p:blipFill>
          <a:blip r:embed="rId3"/>
          <a:stretch>
            <a:fillRect/>
          </a:stretch>
        </p:blipFill>
        <p:spPr>
          <a:xfrm>
            <a:off x="8680910" y="4332515"/>
            <a:ext cx="2690521" cy="2085827"/>
          </a:xfrm>
          <a:prstGeom prst="rect">
            <a:avLst/>
          </a:prstGeom>
        </p:spPr>
      </p:pic>
      <p:sp>
        <p:nvSpPr>
          <p:cNvPr id="19" name="TextBox 18">
            <a:extLst>
              <a:ext uri="{FF2B5EF4-FFF2-40B4-BE49-F238E27FC236}">
                <a16:creationId xmlns:a16="http://schemas.microsoft.com/office/drawing/2014/main" id="{70A43D63-CBF1-4F31-8B3D-67143B16B05D}"/>
              </a:ext>
            </a:extLst>
          </p:cNvPr>
          <p:cNvSpPr txBox="1"/>
          <p:nvPr/>
        </p:nvSpPr>
        <p:spPr>
          <a:xfrm>
            <a:off x="3795404" y="1336657"/>
            <a:ext cx="6794337" cy="3682483"/>
          </a:xfrm>
          <a:prstGeom prst="rect">
            <a:avLst/>
          </a:prstGeom>
          <a:noFill/>
        </p:spPr>
        <p:txBody>
          <a:bodyPr wrap="square">
            <a:spAutoFit/>
          </a:bodyPr>
          <a:lstStyle/>
          <a:p>
            <a:pPr algn="just">
              <a:lnSpc>
                <a:spcPct val="150000"/>
              </a:lnSpc>
              <a:defRPr/>
            </a:pPr>
            <a:r>
              <a:rPr lang="en-US" sz="5400" b="1" i="1" dirty="0" err="1">
                <a:latin typeface="Times New Roman" panose="02020603050405020304" pitchFamily="18" charset="0"/>
                <a:cs typeface="Times New Roman" panose="02020603050405020304" pitchFamily="18" charset="0"/>
              </a:rPr>
              <a:t>người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hoặc</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đội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tranh</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thắng</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thua</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với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người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đội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khác</a:t>
            </a:r>
            <a:r>
              <a:rPr lang="en-US" sz="5400" b="1" i="1" dirty="0">
                <a:latin typeface="Times New Roman" panose="02020603050405020304" pitchFamily="18" charset="0"/>
                <a:cs typeface="Times New Roman" panose="02020603050405020304" pitchFamily="18" charset="0"/>
              </a:rPr>
              <a:t>.</a:t>
            </a:r>
          </a:p>
        </p:txBody>
      </p:sp>
      <p:sp>
        <p:nvSpPr>
          <p:cNvPr id="20" name="矩形 46">
            <a:extLst>
              <a:ext uri="{FF2B5EF4-FFF2-40B4-BE49-F238E27FC236}">
                <a16:creationId xmlns:a16="http://schemas.microsoft.com/office/drawing/2014/main" id="{34E515FA-B65B-4755-A40D-58F5983D833F}"/>
              </a:ext>
            </a:extLst>
          </p:cNvPr>
          <p:cNvSpPr/>
          <p:nvPr/>
        </p:nvSpPr>
        <p:spPr>
          <a:xfrm>
            <a:off x="1111815" y="1587189"/>
            <a:ext cx="2491805" cy="77561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err="1">
                <a:latin typeface="Times New Roman" panose="02020603050405020304" pitchFamily="18" charset="0"/>
                <a:ea typeface="华文细黑" panose="02010600040101010101" pitchFamily="2" charset="-122"/>
                <a:cs typeface="Times New Roman" panose="02020603050405020304" pitchFamily="18" charset="0"/>
              </a:rPr>
              <a:t>Đối</a:t>
            </a:r>
            <a:r>
              <a:rPr lang="en-US" altLang="zh-CN" sz="5400" b="1" i="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5400" b="1" i="1" dirty="0" err="1">
                <a:latin typeface="Times New Roman" panose="02020603050405020304" pitchFamily="18" charset="0"/>
                <a:ea typeface="华文细黑" panose="02010600040101010101" pitchFamily="2" charset="-122"/>
                <a:cs typeface="Times New Roman" panose="02020603050405020304" pitchFamily="18" charset="0"/>
              </a:rPr>
              <a:t>thủ</a:t>
            </a:r>
            <a:r>
              <a:rPr lang="en-US" altLang="zh-CN" sz="5400" b="1" i="1" dirty="0">
                <a:latin typeface="Times New Roman" panose="02020603050405020304" pitchFamily="18" charset="0"/>
                <a:ea typeface="华文细黑" panose="02010600040101010101" pitchFamily="2" charset="-122"/>
                <a:cs typeface="Times New Roman" panose="02020603050405020304" pitchFamily="18" charset="0"/>
              </a:rPr>
              <a:t>:</a:t>
            </a:r>
            <a:endParaRPr lang="zh-CN" altLang="en-US" sz="5400" b="1" i="1" dirty="0">
              <a:latin typeface="Times New Roman" panose="02020603050405020304" pitchFamily="18" charset="0"/>
              <a:ea typeface="华文细黑"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8868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954075" y="987450"/>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6" name="TextBox 45">
            <a:extLst>
              <a:ext uri="{FF2B5EF4-FFF2-40B4-BE49-F238E27FC236}">
                <a16:creationId xmlns:a16="http://schemas.microsoft.com/office/drawing/2014/main" id="{157BAC26-7502-4D3C-BF6C-E4D412AE1E1C}"/>
              </a:ext>
            </a:extLst>
          </p:cNvPr>
          <p:cNvSpPr txBox="1"/>
          <p:nvPr/>
        </p:nvSpPr>
        <p:spPr>
          <a:xfrm>
            <a:off x="5689994" y="1303612"/>
            <a:ext cx="5171596" cy="646331"/>
          </a:xfrm>
          <a:prstGeom prst="rect">
            <a:avLst/>
          </a:prstGeom>
          <a:noFill/>
        </p:spPr>
        <p:txBody>
          <a:bodyPr wrap="square">
            <a:spAutoFit/>
          </a:bodyPr>
          <a:lstStyle/>
          <a:p>
            <a:pPr algn="just">
              <a:defRPr/>
            </a:pPr>
            <a:r>
              <a:rPr lang="en-US" sz="3600" b="1" i="1" dirty="0" err="1">
                <a:latin typeface="Times New Roman" panose="02020603050405020304" pitchFamily="18" charset="0"/>
                <a:cs typeface="Times New Roman" panose="02020603050405020304" pitchFamily="18" charset="0"/>
              </a:rPr>
              <a:t>Người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đấu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thể</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thao</a:t>
            </a:r>
            <a:endParaRPr lang="en-US" sz="3600" b="1" i="1" dirty="0">
              <a:latin typeface="Times New Roman" panose="02020603050405020304" pitchFamily="18" charset="0"/>
              <a:cs typeface="Times New Roman" panose="02020603050405020304" pitchFamily="18" charset="0"/>
            </a:endParaRPr>
          </a:p>
        </p:txBody>
      </p:sp>
      <p:sp>
        <p:nvSpPr>
          <p:cNvPr id="72" name="矩形 46">
            <a:extLst>
              <a:ext uri="{FF2B5EF4-FFF2-40B4-BE49-F238E27FC236}">
                <a16:creationId xmlns:a16="http://schemas.microsoft.com/office/drawing/2014/main" id="{EB6C1989-C279-48AE-8B14-831A9F810CC6}"/>
              </a:ext>
            </a:extLst>
          </p:cNvPr>
          <p:cNvSpPr/>
          <p:nvPr/>
        </p:nvSpPr>
        <p:spPr>
          <a:xfrm>
            <a:off x="1965272" y="1252756"/>
            <a:ext cx="3558745" cy="6606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i="1" dirty="0" err="1">
                <a:latin typeface="Times New Roman" panose="02020603050405020304" pitchFamily="18" charset="0"/>
                <a:ea typeface="华文细黑" panose="02010600040101010101" pitchFamily="2" charset="-122"/>
                <a:cs typeface="Times New Roman" panose="02020603050405020304" pitchFamily="18" charset="0"/>
              </a:rPr>
              <a:t>Vận</a:t>
            </a:r>
            <a:r>
              <a:rPr lang="en-US" altLang="zh-CN" sz="3600" b="1" i="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3600" b="1" i="1" dirty="0" err="1">
                <a:latin typeface="Times New Roman" panose="02020603050405020304" pitchFamily="18" charset="0"/>
                <a:ea typeface="华文细黑" panose="02010600040101010101" pitchFamily="2" charset="-122"/>
                <a:cs typeface="Times New Roman" panose="02020603050405020304" pitchFamily="18" charset="0"/>
              </a:rPr>
              <a:t>động</a:t>
            </a:r>
            <a:r>
              <a:rPr lang="en-US" altLang="zh-CN" sz="3600" b="1" i="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3600" b="1" i="1" dirty="0" err="1">
                <a:latin typeface="Times New Roman" panose="02020603050405020304" pitchFamily="18" charset="0"/>
                <a:ea typeface="华文细黑" panose="02010600040101010101" pitchFamily="2" charset="-122"/>
                <a:cs typeface="Times New Roman" panose="02020603050405020304" pitchFamily="18" charset="0"/>
              </a:rPr>
              <a:t>viên</a:t>
            </a:r>
            <a:r>
              <a:rPr lang="en-US" altLang="zh-CN" sz="3600" b="1" i="1" dirty="0">
                <a:latin typeface="Times New Roman" panose="02020603050405020304" pitchFamily="18" charset="0"/>
                <a:ea typeface="华文细黑" panose="02010600040101010101" pitchFamily="2" charset="-122"/>
                <a:cs typeface="Times New Roman" panose="02020603050405020304" pitchFamily="18" charset="0"/>
              </a:rPr>
              <a:t>:</a:t>
            </a:r>
            <a:endParaRPr lang="zh-CN" altLang="en-US" sz="3600" b="1" i="1" dirty="0">
              <a:latin typeface="Times New Roman" panose="02020603050405020304" pitchFamily="18" charset="0"/>
              <a:ea typeface="华文细黑" panose="02010600040101010101" pitchFamily="2" charset="-122"/>
              <a:cs typeface="Times New Roman" panose="02020603050405020304" pitchFamily="18" charset="0"/>
            </a:endParaRPr>
          </a:p>
        </p:txBody>
      </p:sp>
      <p:grpSp>
        <p:nvGrpSpPr>
          <p:cNvPr id="8" name="Group 7">
            <a:extLst>
              <a:ext uri="{FF2B5EF4-FFF2-40B4-BE49-F238E27FC236}">
                <a16:creationId xmlns:a16="http://schemas.microsoft.com/office/drawing/2014/main" id="{295E834E-E4F1-400F-8790-EEED5EE3AC23}"/>
              </a:ext>
            </a:extLst>
          </p:cNvPr>
          <p:cNvGrpSpPr/>
          <p:nvPr/>
        </p:nvGrpSpPr>
        <p:grpSpPr>
          <a:xfrm>
            <a:off x="3108124" y="2144485"/>
            <a:ext cx="6643777" cy="3869872"/>
            <a:chOff x="3108124" y="2144485"/>
            <a:chExt cx="6643777" cy="3869872"/>
          </a:xfrm>
        </p:grpSpPr>
        <p:grpSp>
          <p:nvGrpSpPr>
            <p:cNvPr id="33" name="组合 46">
              <a:extLst>
                <a:ext uri="{FF2B5EF4-FFF2-40B4-BE49-F238E27FC236}">
                  <a16:creationId xmlns:a16="http://schemas.microsoft.com/office/drawing/2014/main" id="{32985D1D-1349-4E82-879E-54B58C0375C1}"/>
                </a:ext>
              </a:extLst>
            </p:cNvPr>
            <p:cNvGrpSpPr/>
            <p:nvPr/>
          </p:nvGrpSpPr>
          <p:grpSpPr>
            <a:xfrm>
              <a:off x="3108124" y="2144485"/>
              <a:ext cx="6643777" cy="3869872"/>
              <a:chOff x="1525378" y="1913206"/>
              <a:chExt cx="2216628" cy="2216628"/>
            </a:xfrm>
          </p:grpSpPr>
          <p:sp>
            <p:nvSpPr>
              <p:cNvPr id="34" name="矩形 47">
                <a:extLst>
                  <a:ext uri="{FF2B5EF4-FFF2-40B4-BE49-F238E27FC236}">
                    <a16:creationId xmlns:a16="http://schemas.microsoft.com/office/drawing/2014/main" id="{65D1319A-04E8-465C-BC2B-7282298F0AC5}"/>
                  </a:ext>
                </a:extLst>
              </p:cNvPr>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8">
                <a:extLst>
                  <a:ext uri="{FF2B5EF4-FFF2-40B4-BE49-F238E27FC236}">
                    <a16:creationId xmlns:a16="http://schemas.microsoft.com/office/drawing/2014/main" id="{CA6F9315-1DB9-4F00-8ED1-33396C8BB64F}"/>
                  </a:ext>
                </a:extLst>
              </p:cNvPr>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8" name="Picture 18" descr="Usan">
              <a:extLst>
                <a:ext uri="{FF2B5EF4-FFF2-40B4-BE49-F238E27FC236}">
                  <a16:creationId xmlns:a16="http://schemas.microsoft.com/office/drawing/2014/main" id="{900A86A9-17B4-4AFB-9856-0AC053444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88" y="2606564"/>
              <a:ext cx="5058420" cy="291831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grpSp>
      <p:pic>
        <p:nvPicPr>
          <p:cNvPr id="52" name="图片 55">
            <a:extLst>
              <a:ext uri="{FF2B5EF4-FFF2-40B4-BE49-F238E27FC236}">
                <a16:creationId xmlns:a16="http://schemas.microsoft.com/office/drawing/2014/main" id="{226CEC9C-A88F-4551-9E44-016E45C7CC7A}"/>
              </a:ext>
            </a:extLst>
          </p:cNvPr>
          <p:cNvPicPr>
            <a:picLocks noChangeAspect="1"/>
          </p:cNvPicPr>
          <p:nvPr/>
        </p:nvPicPr>
        <p:blipFill>
          <a:blip r:embed="rId4"/>
          <a:stretch>
            <a:fillRect/>
          </a:stretch>
        </p:blipFill>
        <p:spPr>
          <a:xfrm>
            <a:off x="10610066" y="5227333"/>
            <a:ext cx="1042276" cy="1321685"/>
          </a:xfrm>
          <a:prstGeom prst="rect">
            <a:avLst/>
          </a:prstGeom>
        </p:spPr>
      </p:pic>
      <p:pic>
        <p:nvPicPr>
          <p:cNvPr id="58" name="图片 56">
            <a:extLst>
              <a:ext uri="{FF2B5EF4-FFF2-40B4-BE49-F238E27FC236}">
                <a16:creationId xmlns:a16="http://schemas.microsoft.com/office/drawing/2014/main" id="{8963EBE6-938B-49CD-8AA3-D3425F10655B}"/>
              </a:ext>
            </a:extLst>
          </p:cNvPr>
          <p:cNvPicPr>
            <a:picLocks noChangeAspect="1"/>
          </p:cNvPicPr>
          <p:nvPr/>
        </p:nvPicPr>
        <p:blipFill>
          <a:blip r:embed="rId5"/>
          <a:stretch>
            <a:fillRect/>
          </a:stretch>
        </p:blipFill>
        <p:spPr>
          <a:xfrm>
            <a:off x="681204" y="4981910"/>
            <a:ext cx="1284068" cy="1382879"/>
          </a:xfrm>
          <a:prstGeom prst="rect">
            <a:avLst/>
          </a:prstGeom>
        </p:spPr>
      </p:pic>
    </p:spTree>
    <p:extLst>
      <p:ext uri="{BB962C8B-B14F-4D97-AF65-F5344CB8AC3E}">
        <p14:creationId xmlns:p14="http://schemas.microsoft.com/office/powerpoint/2010/main" val="397933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954075" y="987450"/>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6" name="TextBox 45">
            <a:extLst>
              <a:ext uri="{FF2B5EF4-FFF2-40B4-BE49-F238E27FC236}">
                <a16:creationId xmlns:a16="http://schemas.microsoft.com/office/drawing/2014/main" id="{157BAC26-7502-4D3C-BF6C-E4D412AE1E1C}"/>
              </a:ext>
            </a:extLst>
          </p:cNvPr>
          <p:cNvSpPr txBox="1"/>
          <p:nvPr/>
        </p:nvSpPr>
        <p:spPr>
          <a:xfrm>
            <a:off x="5528367" y="1354752"/>
            <a:ext cx="3997704" cy="584775"/>
          </a:xfrm>
          <a:prstGeom prst="rect">
            <a:avLst/>
          </a:prstGeom>
          <a:noFill/>
        </p:spPr>
        <p:txBody>
          <a:bodyPr wrap="square">
            <a:spAutoFit/>
          </a:bodyPr>
          <a:lstStyle/>
          <a:p>
            <a:pPr algn="just">
              <a:defRPr/>
            </a:pPr>
            <a:r>
              <a:rPr lang="en-US" sz="3200" b="1" i="1" dirty="0" err="1">
                <a:latin typeface="Times New Roman" panose="02020603050405020304" pitchFamily="18" charset="0"/>
                <a:cs typeface="Times New Roman" panose="02020603050405020304" pitchFamily="18" charset="0"/>
              </a:rPr>
              <a:t>Hoảng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hốt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vì</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ngờ</a:t>
            </a:r>
            <a:endParaRPr lang="en-US" sz="3200" b="1" i="1" dirty="0">
              <a:latin typeface="Times New Roman" panose="02020603050405020304" pitchFamily="18" charset="0"/>
              <a:cs typeface="Times New Roman" panose="02020603050405020304" pitchFamily="18" charset="0"/>
            </a:endParaRPr>
          </a:p>
        </p:txBody>
      </p:sp>
      <p:sp>
        <p:nvSpPr>
          <p:cNvPr id="72" name="矩形 46">
            <a:extLst>
              <a:ext uri="{FF2B5EF4-FFF2-40B4-BE49-F238E27FC236}">
                <a16:creationId xmlns:a16="http://schemas.microsoft.com/office/drawing/2014/main" id="{EB6C1989-C279-48AE-8B14-831A9F810CC6}"/>
              </a:ext>
            </a:extLst>
          </p:cNvPr>
          <p:cNvSpPr/>
          <p:nvPr/>
        </p:nvSpPr>
        <p:spPr>
          <a:xfrm>
            <a:off x="3108124" y="1293875"/>
            <a:ext cx="2282423" cy="5909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i="1" dirty="0" err="1">
                <a:latin typeface="Times New Roman" panose="02020603050405020304" pitchFamily="18" charset="0"/>
                <a:ea typeface="华文细黑" panose="02010600040101010101" pitchFamily="2" charset="-122"/>
                <a:cs typeface="Times New Roman" panose="02020603050405020304" pitchFamily="18" charset="0"/>
              </a:rPr>
              <a:t>Thảng</a:t>
            </a:r>
            <a:r>
              <a:rPr lang="en-US" altLang="zh-CN" sz="3200" b="1" i="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3200" b="1" i="1" dirty="0" err="1">
                <a:latin typeface="Times New Roman" panose="02020603050405020304" pitchFamily="18" charset="0"/>
                <a:ea typeface="华文细黑" panose="02010600040101010101" pitchFamily="2" charset="-122"/>
                <a:cs typeface="Times New Roman" panose="02020603050405020304" pitchFamily="18" charset="0"/>
              </a:rPr>
              <a:t>thốt</a:t>
            </a:r>
            <a:r>
              <a:rPr lang="en-US" altLang="zh-CN" sz="3200" b="1" i="1" dirty="0">
                <a:latin typeface="Times New Roman" panose="02020603050405020304" pitchFamily="18" charset="0"/>
                <a:ea typeface="华文细黑" panose="02010600040101010101" pitchFamily="2" charset="-122"/>
                <a:cs typeface="Times New Roman" panose="02020603050405020304" pitchFamily="18" charset="0"/>
              </a:rPr>
              <a:t>:</a:t>
            </a:r>
            <a:endParaRPr lang="zh-CN" altLang="en-US" sz="3200" b="1" i="1" dirty="0">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52" name="图片 55">
            <a:extLst>
              <a:ext uri="{FF2B5EF4-FFF2-40B4-BE49-F238E27FC236}">
                <a16:creationId xmlns:a16="http://schemas.microsoft.com/office/drawing/2014/main" id="{226CEC9C-A88F-4551-9E44-016E45C7CC7A}"/>
              </a:ext>
            </a:extLst>
          </p:cNvPr>
          <p:cNvPicPr>
            <a:picLocks noChangeAspect="1"/>
          </p:cNvPicPr>
          <p:nvPr/>
        </p:nvPicPr>
        <p:blipFill>
          <a:blip r:embed="rId3"/>
          <a:stretch>
            <a:fillRect/>
          </a:stretch>
        </p:blipFill>
        <p:spPr>
          <a:xfrm>
            <a:off x="10610066" y="5227333"/>
            <a:ext cx="1042276" cy="1321685"/>
          </a:xfrm>
          <a:prstGeom prst="rect">
            <a:avLst/>
          </a:prstGeom>
        </p:spPr>
      </p:pic>
      <p:pic>
        <p:nvPicPr>
          <p:cNvPr id="58" name="图片 56">
            <a:extLst>
              <a:ext uri="{FF2B5EF4-FFF2-40B4-BE49-F238E27FC236}">
                <a16:creationId xmlns:a16="http://schemas.microsoft.com/office/drawing/2014/main" id="{8963EBE6-938B-49CD-8AA3-D3425F10655B}"/>
              </a:ext>
            </a:extLst>
          </p:cNvPr>
          <p:cNvPicPr>
            <a:picLocks noChangeAspect="1"/>
          </p:cNvPicPr>
          <p:nvPr/>
        </p:nvPicPr>
        <p:blipFill>
          <a:blip r:embed="rId4"/>
          <a:stretch>
            <a:fillRect/>
          </a:stretch>
        </p:blipFill>
        <p:spPr>
          <a:xfrm>
            <a:off x="681204" y="4981910"/>
            <a:ext cx="1284068" cy="1382879"/>
          </a:xfrm>
          <a:prstGeom prst="rect">
            <a:avLst/>
          </a:prstGeom>
        </p:spPr>
      </p:pic>
      <p:grpSp>
        <p:nvGrpSpPr>
          <p:cNvPr id="8" name="Group 7">
            <a:extLst>
              <a:ext uri="{FF2B5EF4-FFF2-40B4-BE49-F238E27FC236}">
                <a16:creationId xmlns:a16="http://schemas.microsoft.com/office/drawing/2014/main" id="{52404E80-2020-4E82-B981-7976BE3EC268}"/>
              </a:ext>
            </a:extLst>
          </p:cNvPr>
          <p:cNvGrpSpPr/>
          <p:nvPr/>
        </p:nvGrpSpPr>
        <p:grpSpPr>
          <a:xfrm>
            <a:off x="3108124" y="2144485"/>
            <a:ext cx="6643777" cy="3869872"/>
            <a:chOff x="3108124" y="2144485"/>
            <a:chExt cx="6643777" cy="3869872"/>
          </a:xfrm>
        </p:grpSpPr>
        <p:grpSp>
          <p:nvGrpSpPr>
            <p:cNvPr id="33" name="组合 46">
              <a:extLst>
                <a:ext uri="{FF2B5EF4-FFF2-40B4-BE49-F238E27FC236}">
                  <a16:creationId xmlns:a16="http://schemas.microsoft.com/office/drawing/2014/main" id="{32985D1D-1349-4E82-879E-54B58C0375C1}"/>
                </a:ext>
              </a:extLst>
            </p:cNvPr>
            <p:cNvGrpSpPr/>
            <p:nvPr/>
          </p:nvGrpSpPr>
          <p:grpSpPr>
            <a:xfrm>
              <a:off x="3108124" y="2144485"/>
              <a:ext cx="6643777" cy="3869872"/>
              <a:chOff x="1525378" y="1913206"/>
              <a:chExt cx="2216628" cy="2216628"/>
            </a:xfrm>
          </p:grpSpPr>
          <p:sp>
            <p:nvSpPr>
              <p:cNvPr id="34" name="矩形 47">
                <a:extLst>
                  <a:ext uri="{FF2B5EF4-FFF2-40B4-BE49-F238E27FC236}">
                    <a16:creationId xmlns:a16="http://schemas.microsoft.com/office/drawing/2014/main" id="{65D1319A-04E8-465C-BC2B-7282298F0AC5}"/>
                  </a:ext>
                </a:extLst>
              </p:cNvPr>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8">
                <a:extLst>
                  <a:ext uri="{FF2B5EF4-FFF2-40B4-BE49-F238E27FC236}">
                    <a16:creationId xmlns:a16="http://schemas.microsoft.com/office/drawing/2014/main" id="{CA6F9315-1DB9-4F00-8ED1-33396C8BB64F}"/>
                  </a:ext>
                </a:extLst>
              </p:cNvPr>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Picture 2">
              <a:extLst>
                <a:ext uri="{FF2B5EF4-FFF2-40B4-BE49-F238E27FC236}">
                  <a16:creationId xmlns:a16="http://schemas.microsoft.com/office/drawing/2014/main" id="{20D4BC46-2E73-4D6B-8F55-0ECC3FD35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569" y="2494512"/>
              <a:ext cx="5344886" cy="33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Oval 3">
            <a:extLst>
              <a:ext uri="{FF2B5EF4-FFF2-40B4-BE49-F238E27FC236}">
                <a16:creationId xmlns:a16="http://schemas.microsoft.com/office/drawing/2014/main" id="{FA826DCB-02DD-4E9D-AE59-A31CFC6C9448}"/>
              </a:ext>
            </a:extLst>
          </p:cNvPr>
          <p:cNvSpPr>
            <a:spLocks noChangeArrowheads="1"/>
          </p:cNvSpPr>
          <p:nvPr/>
        </p:nvSpPr>
        <p:spPr bwMode="auto">
          <a:xfrm>
            <a:off x="6131324" y="2864415"/>
            <a:ext cx="1763261" cy="1272268"/>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u="sng">
              <a:solidFill>
                <a:srgbClr val="FF00FF"/>
              </a:solidFill>
              <a:latin typeface="Times New Roman" panose="02020603050405020304" pitchFamily="18" charset="0"/>
            </a:endParaRPr>
          </a:p>
        </p:txBody>
      </p:sp>
    </p:spTree>
    <p:extLst>
      <p:ext uri="{BB962C8B-B14F-4D97-AF65-F5344CB8AC3E}">
        <p14:creationId xmlns:p14="http://schemas.microsoft.com/office/powerpoint/2010/main" val="39009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14">
            <a:extLst>
              <a:ext uri="{FF2B5EF4-FFF2-40B4-BE49-F238E27FC236}">
                <a16:creationId xmlns:a16="http://schemas.microsoft.com/office/drawing/2014/main" id="{EEA57D00-1CE5-487B-8D6C-EB7B32FBCC96}"/>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5" name="矩形 46">
            <a:extLst>
              <a:ext uri="{FF2B5EF4-FFF2-40B4-BE49-F238E27FC236}">
                <a16:creationId xmlns:a16="http://schemas.microsoft.com/office/drawing/2014/main" id="{8A7C09A2-865B-4F91-B867-411EA7535A8A}"/>
              </a:ext>
            </a:extLst>
          </p:cNvPr>
          <p:cNvSpPr/>
          <p:nvPr/>
        </p:nvSpPr>
        <p:spPr>
          <a:xfrm>
            <a:off x="1028660" y="1261518"/>
            <a:ext cx="3156230" cy="9256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i="1" dirty="0" err="1">
                <a:latin typeface="Times New Roman" panose="02020603050405020304" pitchFamily="18" charset="0"/>
                <a:ea typeface="华文细黑" panose="02010600040101010101" pitchFamily="2" charset="-122"/>
                <a:cs typeface="Times New Roman" panose="02020603050405020304" pitchFamily="18" charset="0"/>
              </a:rPr>
              <a:t>Chủ</a:t>
            </a:r>
            <a:r>
              <a:rPr lang="en-US" altLang="zh-CN" sz="4400" b="1" i="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4400" b="1" i="1" dirty="0" err="1">
                <a:latin typeface="Times New Roman" panose="02020603050405020304" pitchFamily="18" charset="0"/>
                <a:ea typeface="华文细黑" panose="02010600040101010101" pitchFamily="2" charset="-122"/>
                <a:cs typeface="Times New Roman" panose="02020603050405020304" pitchFamily="18" charset="0"/>
              </a:rPr>
              <a:t>quan</a:t>
            </a:r>
            <a:r>
              <a:rPr lang="en-US" altLang="zh-CN" sz="4400" b="1" i="1" dirty="0">
                <a:latin typeface="Times New Roman" panose="02020603050405020304" pitchFamily="18" charset="0"/>
                <a:ea typeface="华文细黑" panose="02010600040101010101" pitchFamily="2" charset="-122"/>
                <a:cs typeface="Times New Roman" panose="02020603050405020304" pitchFamily="18" charset="0"/>
              </a:rPr>
              <a:t>:</a:t>
            </a:r>
            <a:endParaRPr lang="zh-CN" altLang="en-US" sz="4400" b="1" i="1" dirty="0">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60" name="TextBox 59">
            <a:extLst>
              <a:ext uri="{FF2B5EF4-FFF2-40B4-BE49-F238E27FC236}">
                <a16:creationId xmlns:a16="http://schemas.microsoft.com/office/drawing/2014/main" id="{176EE9C8-6B5F-4843-8C40-D2B838D026F3}"/>
              </a:ext>
            </a:extLst>
          </p:cNvPr>
          <p:cNvSpPr txBox="1"/>
          <p:nvPr/>
        </p:nvSpPr>
        <p:spPr>
          <a:xfrm>
            <a:off x="4208559" y="1149104"/>
            <a:ext cx="6688498" cy="2862322"/>
          </a:xfrm>
          <a:prstGeom prst="rect">
            <a:avLst/>
          </a:prstGeom>
          <a:noFill/>
        </p:spPr>
        <p:txBody>
          <a:bodyPr wrap="square">
            <a:spAutoFit/>
          </a:bodyPr>
          <a:lstStyle/>
          <a:p>
            <a:pPr algn="just"/>
            <a:r>
              <a:rPr lang="en-US" sz="6000" b="1" i="1" dirty="0" err="1">
                <a:latin typeface="Times New Roman" panose="02020603050405020304" pitchFamily="18" charset="0"/>
                <a:cs typeface="Times New Roman" panose="02020603050405020304" pitchFamily="18" charset="0"/>
              </a:rPr>
              <a:t>tự</a:t>
            </a:r>
            <a:r>
              <a:rPr lang="en-US" sz="6000" b="1" i="1" dirty="0">
                <a:latin typeface="Times New Roman" panose="02020603050405020304" pitchFamily="18" charset="0"/>
                <a:cs typeface="Times New Roman" panose="02020603050405020304" pitchFamily="18" charset="0"/>
              </a:rPr>
              <a:t> tin </a:t>
            </a:r>
            <a:r>
              <a:rPr lang="en-US" sz="6000" b="1" i="1" dirty="0" err="1">
                <a:latin typeface="Times New Roman" panose="02020603050405020304" pitchFamily="18" charset="0"/>
                <a:cs typeface="Times New Roman" panose="02020603050405020304" pitchFamily="18" charset="0"/>
              </a:rPr>
              <a:t>quá</a:t>
            </a:r>
            <a:r>
              <a:rPr lang="en-US" sz="6000" b="1" i="1" dirty="0">
                <a:latin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cs typeface="Times New Roman" panose="02020603050405020304" pitchFamily="18" charset="0"/>
              </a:rPr>
              <a:t>mức</a:t>
            </a:r>
            <a:r>
              <a:rPr lang="en-US" sz="6000" b="1" i="1" dirty="0">
                <a:latin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cs typeface="Times New Roman" panose="02020603050405020304" pitchFamily="18" charset="0"/>
              </a:rPr>
              <a:t>không</a:t>
            </a:r>
            <a:r>
              <a:rPr lang="en-US" sz="6000" b="1" i="1" dirty="0">
                <a:latin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cs typeface="Times New Roman" panose="02020603050405020304" pitchFamily="18" charset="0"/>
              </a:rPr>
              <a:t>lường</a:t>
            </a:r>
            <a:r>
              <a:rPr lang="en-US" sz="6000" b="1" i="1" dirty="0">
                <a:latin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cs typeface="Times New Roman" panose="02020603050405020304" pitchFamily="18" charset="0"/>
              </a:rPr>
              <a:t>trước</a:t>
            </a:r>
            <a:r>
              <a:rPr lang="en-US" sz="6000" b="1" i="1" dirty="0">
                <a:latin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cs typeface="Times New Roman" panose="02020603050405020304" pitchFamily="18" charset="0"/>
              </a:rPr>
              <a:t>khó</a:t>
            </a:r>
            <a:r>
              <a:rPr lang="en-US" sz="6000" b="1" i="1" dirty="0">
                <a:latin typeface="Times New Roman" panose="02020603050405020304" pitchFamily="18" charset="0"/>
                <a:cs typeface="Times New Roman" panose="02020603050405020304" pitchFamily="18" charset="0"/>
              </a:rPr>
              <a:t> </a:t>
            </a:r>
            <a:r>
              <a:rPr lang="en-US" sz="6000" b="1" i="1" dirty="0" err="1">
                <a:latin typeface="Times New Roman" panose="02020603050405020304" pitchFamily="18" charset="0"/>
                <a:cs typeface="Times New Roman" panose="02020603050405020304" pitchFamily="18" charset="0"/>
              </a:rPr>
              <a:t>khăn</a:t>
            </a:r>
            <a:r>
              <a:rPr lang="en-US" sz="6000" b="1" i="1" dirty="0">
                <a:latin typeface="Times New Roman" panose="02020603050405020304" pitchFamily="18" charset="0"/>
                <a:cs typeface="Times New Roman" panose="02020603050405020304" pitchFamily="18" charset="0"/>
              </a:rPr>
              <a:t>.</a:t>
            </a:r>
          </a:p>
        </p:txBody>
      </p:sp>
      <p:pic>
        <p:nvPicPr>
          <p:cNvPr id="72" name="图形 1">
            <a:extLst>
              <a:ext uri="{FF2B5EF4-FFF2-40B4-BE49-F238E27FC236}">
                <a16:creationId xmlns:a16="http://schemas.microsoft.com/office/drawing/2014/main" id="{3A38E1E2-F833-457F-AA42-895B06D8C89B}"/>
              </a:ext>
            </a:extLst>
          </p:cNvPr>
          <p:cNvPicPr>
            <a:picLocks noChangeAspect="1"/>
          </p:cNvPicPr>
          <p:nvPr/>
        </p:nvPicPr>
        <p:blipFill>
          <a:blip r:embed="rId3"/>
          <a:stretch>
            <a:fillRect/>
          </a:stretch>
        </p:blipFill>
        <p:spPr>
          <a:xfrm>
            <a:off x="7253022" y="4687873"/>
            <a:ext cx="1241628" cy="1629636"/>
          </a:xfrm>
          <a:prstGeom prst="rect">
            <a:avLst/>
          </a:prstGeom>
        </p:spPr>
      </p:pic>
      <p:pic>
        <p:nvPicPr>
          <p:cNvPr id="73" name="图片 3">
            <a:extLst>
              <a:ext uri="{FF2B5EF4-FFF2-40B4-BE49-F238E27FC236}">
                <a16:creationId xmlns:a16="http://schemas.microsoft.com/office/drawing/2014/main" id="{BA67D59F-D9D8-44B6-96BC-C4A7BF9E2F56}"/>
              </a:ext>
            </a:extLst>
          </p:cNvPr>
          <p:cNvPicPr>
            <a:picLocks noChangeAspect="1"/>
          </p:cNvPicPr>
          <p:nvPr/>
        </p:nvPicPr>
        <p:blipFill>
          <a:blip r:embed="rId4"/>
          <a:stretch>
            <a:fillRect/>
          </a:stretch>
        </p:blipFill>
        <p:spPr>
          <a:xfrm>
            <a:off x="8337613" y="4483774"/>
            <a:ext cx="1414574" cy="1843477"/>
          </a:xfrm>
          <a:prstGeom prst="rect">
            <a:avLst/>
          </a:prstGeom>
        </p:spPr>
      </p:pic>
      <p:pic>
        <p:nvPicPr>
          <p:cNvPr id="74" name="图片 8">
            <a:extLst>
              <a:ext uri="{FF2B5EF4-FFF2-40B4-BE49-F238E27FC236}">
                <a16:creationId xmlns:a16="http://schemas.microsoft.com/office/drawing/2014/main" id="{2B38D7C3-1CC9-4BB3-9361-E2151D14BAED}"/>
              </a:ext>
            </a:extLst>
          </p:cNvPr>
          <p:cNvPicPr>
            <a:picLocks noChangeAspect="1"/>
          </p:cNvPicPr>
          <p:nvPr/>
        </p:nvPicPr>
        <p:blipFill>
          <a:blip r:embed="rId5"/>
          <a:stretch>
            <a:fillRect/>
          </a:stretch>
        </p:blipFill>
        <p:spPr>
          <a:xfrm>
            <a:off x="9579241" y="4686323"/>
            <a:ext cx="1118435" cy="1747603"/>
          </a:xfrm>
          <a:prstGeom prst="rect">
            <a:avLst/>
          </a:prstGeom>
        </p:spPr>
      </p:pic>
      <p:pic>
        <p:nvPicPr>
          <p:cNvPr id="75" name="图片 10">
            <a:extLst>
              <a:ext uri="{FF2B5EF4-FFF2-40B4-BE49-F238E27FC236}">
                <a16:creationId xmlns:a16="http://schemas.microsoft.com/office/drawing/2014/main" id="{2CE5D3CD-05A8-4166-A2EB-5E11137C06A1}"/>
              </a:ext>
            </a:extLst>
          </p:cNvPr>
          <p:cNvPicPr>
            <a:picLocks noChangeAspect="1"/>
          </p:cNvPicPr>
          <p:nvPr/>
        </p:nvPicPr>
        <p:blipFill>
          <a:blip r:embed="rId6"/>
          <a:stretch>
            <a:fillRect/>
          </a:stretch>
        </p:blipFill>
        <p:spPr>
          <a:xfrm>
            <a:off x="1156395" y="3665550"/>
            <a:ext cx="3401785" cy="2637234"/>
          </a:xfrm>
          <a:prstGeom prst="rect">
            <a:avLst/>
          </a:prstGeom>
        </p:spPr>
      </p:pic>
      <p:pic>
        <p:nvPicPr>
          <p:cNvPr id="77" name="图片 26">
            <a:extLst>
              <a:ext uri="{FF2B5EF4-FFF2-40B4-BE49-F238E27FC236}">
                <a16:creationId xmlns:a16="http://schemas.microsoft.com/office/drawing/2014/main" id="{9E329C8A-FAA7-4B27-966A-7ADB2DF058FA}"/>
              </a:ext>
            </a:extLst>
          </p:cNvPr>
          <p:cNvPicPr>
            <a:picLocks noChangeAspect="1"/>
          </p:cNvPicPr>
          <p:nvPr/>
        </p:nvPicPr>
        <p:blipFill>
          <a:blip r:embed="rId7"/>
          <a:stretch>
            <a:fillRect/>
          </a:stretch>
        </p:blipFill>
        <p:spPr>
          <a:xfrm>
            <a:off x="10904080" y="5405512"/>
            <a:ext cx="570823" cy="746481"/>
          </a:xfrm>
          <a:prstGeom prst="rect">
            <a:avLst/>
          </a:prstGeom>
        </p:spPr>
      </p:pic>
    </p:spTree>
    <p:extLst>
      <p:ext uri="{BB962C8B-B14F-4D97-AF65-F5344CB8AC3E}">
        <p14:creationId xmlns:p14="http://schemas.microsoft.com/office/powerpoint/2010/main" val="107872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5395939" y="678426"/>
            <a:ext cx="2362401" cy="1378067"/>
          </a:xfrm>
          <a:prstGeom prst="rect">
            <a:avLst/>
          </a:prstGeom>
        </p:spPr>
      </p:pic>
      <p:sp>
        <p:nvSpPr>
          <p:cNvPr id="28" name="TextBox 27"/>
          <p:cNvSpPr txBox="1"/>
          <p:nvPr/>
        </p:nvSpPr>
        <p:spPr>
          <a:xfrm>
            <a:off x="3124904" y="1916869"/>
            <a:ext cx="6903161" cy="1446550"/>
          </a:xfrm>
          <a:prstGeom prst="rect">
            <a:avLst/>
          </a:prstGeom>
          <a:noFill/>
        </p:spPr>
        <p:txBody>
          <a:bodyPr wrap="square" rtlCol="0">
            <a:spAutoFit/>
          </a:bodyPr>
          <a:lstStyle/>
          <a:p>
            <a:r>
              <a:rPr lang="en-US" sz="8800" b="1" dirty="0" err="1" smtClean="0">
                <a:latin typeface="Times New Roman" panose="02020603050405020304" pitchFamily="18" charset="0"/>
                <a:cs typeface="Times New Roman" panose="02020603050405020304" pitchFamily="18" charset="0"/>
              </a:rPr>
              <a:t>Tìm</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hiểu</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bài</a:t>
            </a:r>
            <a:endParaRPr lang="en-US" sz="8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832926" y="1004596"/>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1540715" y="956052"/>
            <a:ext cx="1416476" cy="1416476"/>
            <a:chOff x="1322364" y="1983546"/>
            <a:chExt cx="1416476" cy="1416476"/>
          </a:xfrm>
        </p:grpSpPr>
        <p:sp>
          <p:nvSpPr>
            <p:cNvPr id="14" name="椭圆 13"/>
            <p:cNvSpPr/>
            <p:nvPr/>
          </p:nvSpPr>
          <p:spPr>
            <a:xfrm>
              <a:off x="1322364" y="1983546"/>
              <a:ext cx="1416476" cy="14164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3"/>
            <a:stretch>
              <a:fillRect/>
            </a:stretch>
          </p:blipFill>
          <p:spPr>
            <a:xfrm>
              <a:off x="1674308" y="2157328"/>
              <a:ext cx="712589" cy="1068913"/>
            </a:xfrm>
            <a:prstGeom prst="rect">
              <a:avLst/>
            </a:prstGeom>
          </p:spPr>
        </p:pic>
      </p:grpSp>
      <p:sp>
        <p:nvSpPr>
          <p:cNvPr id="30" name="矩形 29"/>
          <p:cNvSpPr/>
          <p:nvPr/>
        </p:nvSpPr>
        <p:spPr>
          <a:xfrm>
            <a:off x="3408752" y="1004596"/>
            <a:ext cx="1249745" cy="675923"/>
          </a:xfrm>
          <a:prstGeom prst="rect">
            <a:avLst/>
          </a:prstGeom>
          <a:solidFill>
            <a:srgbClr val="FF5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atin typeface="Times New Roman" panose="02020603050405020304" pitchFamily="18" charset="0"/>
                <a:ea typeface="华文细黑" panose="02010600040101010101" pitchFamily="2" charset="-122"/>
                <a:cs typeface="Times New Roman" panose="02020603050405020304" pitchFamily="18" charset="0"/>
              </a:rPr>
              <a:t>Câu</a:t>
            </a:r>
            <a:r>
              <a:rPr lang="en-US" altLang="zh-CN" sz="3200" b="1" dirty="0">
                <a:latin typeface="Times New Roman" panose="02020603050405020304" pitchFamily="18" charset="0"/>
                <a:ea typeface="华文细黑" panose="02010600040101010101" pitchFamily="2" charset="-122"/>
                <a:cs typeface="Times New Roman" panose="02020603050405020304" pitchFamily="18" charset="0"/>
              </a:rPr>
              <a:t> 1:</a:t>
            </a:r>
            <a:endParaRPr lang="zh-CN" altLang="en-US" sz="3200" b="1" dirty="0">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34" name="矩形 33"/>
          <p:cNvSpPr/>
          <p:nvPr/>
        </p:nvSpPr>
        <p:spPr>
          <a:xfrm>
            <a:off x="3196512" y="1787753"/>
            <a:ext cx="7966282" cy="584775"/>
          </a:xfrm>
          <a:prstGeom prst="rect">
            <a:avLst/>
          </a:prstGeom>
        </p:spPr>
        <p:txBody>
          <a:bodyPr wrap="square">
            <a:spAutoFit/>
          </a:bodyPr>
          <a:lstStyle/>
          <a:p>
            <a:pPr algn="just">
              <a:defRPr/>
            </a:pPr>
            <a:r>
              <a:rPr lang="en-US" sz="3200" b="1" dirty="0" err="1">
                <a:solidFill>
                  <a:schemeClr val="accent3">
                    <a:lumMod val="50000"/>
                  </a:schemeClr>
                </a:solidFill>
                <a:latin typeface="Times New Roman" panose="02020603050405020304" pitchFamily="18" charset="0"/>
                <a:cs typeface="Times New Roman" panose="02020603050405020304" pitchFamily="18" charset="0"/>
              </a:rPr>
              <a:t>Ngựa</a:t>
            </a:r>
            <a:r>
              <a:rPr lang="en-US" sz="3200" b="1" dirty="0">
                <a:solidFill>
                  <a:schemeClr val="accent3">
                    <a:lumMod val="50000"/>
                  </a:schemeClr>
                </a:solidFill>
                <a:latin typeface="Times New Roman" panose="02020603050405020304" pitchFamily="18" charset="0"/>
                <a:cs typeface="Times New Roman" panose="02020603050405020304" pitchFamily="18" charset="0"/>
              </a:rPr>
              <a:t> Con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chuẩn</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bị</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dự</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hội</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thi</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như</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thế</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cs typeface="Times New Roman" panose="02020603050405020304" pitchFamily="18" charset="0"/>
              </a:rPr>
              <a:t>nào</a:t>
            </a:r>
            <a:r>
              <a:rPr lang="en-US" sz="3200" b="1" dirty="0">
                <a:solidFill>
                  <a:schemeClr val="accent3">
                    <a:lumMod val="50000"/>
                  </a:schemeClr>
                </a:solidFill>
                <a:latin typeface="Times New Roman" panose="02020603050405020304" pitchFamily="18" charset="0"/>
                <a:cs typeface="Times New Roman" panose="02020603050405020304" pitchFamily="18" charset="0"/>
              </a:rPr>
              <a:t> ?</a:t>
            </a:r>
          </a:p>
        </p:txBody>
      </p:sp>
      <p:grpSp>
        <p:nvGrpSpPr>
          <p:cNvPr id="20" name="Group 19">
            <a:extLst>
              <a:ext uri="{FF2B5EF4-FFF2-40B4-BE49-F238E27FC236}">
                <a16:creationId xmlns:a16="http://schemas.microsoft.com/office/drawing/2014/main" id="{2DE795A5-F53B-48C2-A7D4-AB767E2DB2D9}"/>
              </a:ext>
            </a:extLst>
          </p:cNvPr>
          <p:cNvGrpSpPr/>
          <p:nvPr/>
        </p:nvGrpSpPr>
        <p:grpSpPr>
          <a:xfrm>
            <a:off x="1443704" y="3004210"/>
            <a:ext cx="9566166" cy="2169824"/>
            <a:chOff x="1443704" y="3004210"/>
            <a:chExt cx="8549515" cy="2169824"/>
          </a:xfrm>
        </p:grpSpPr>
        <p:sp>
          <p:nvSpPr>
            <p:cNvPr id="42" name="矩形 46">
              <a:extLst>
                <a:ext uri="{FF2B5EF4-FFF2-40B4-BE49-F238E27FC236}">
                  <a16:creationId xmlns:a16="http://schemas.microsoft.com/office/drawing/2014/main" id="{EDBF8F08-12B6-4FCB-887E-7DFE07B2CDAC}"/>
                </a:ext>
              </a:extLst>
            </p:cNvPr>
            <p:cNvSpPr/>
            <p:nvPr/>
          </p:nvSpPr>
          <p:spPr>
            <a:xfrm>
              <a:off x="2526915" y="3007610"/>
              <a:ext cx="7466304" cy="2166424"/>
            </a:xfrm>
            <a:prstGeom prst="rect">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sz="1800" b="1" dirty="0">
                  <a:effectLst>
                    <a:outerShdw blurRad="38100" dist="38100" dir="2700000" algn="tl">
                      <a:srgbClr val="000000">
                        <a:alpha val="43137"/>
                      </a:srgbClr>
                    </a:outerShdw>
                  </a:effectLst>
                  <a:latin typeface="Times New Roman" pitchFamily="18" charset="0"/>
                  <a:cs typeface="Times New Roman" pitchFamily="18" charset="0"/>
                </a:rPr>
                <a:t> </a:t>
              </a:r>
              <a:endParaRPr lang="zh-CN" altLang="en-US" dirty="0">
                <a:latin typeface="#9Slide03 BoosterNextFYBlack" panose="02000A03000000020004" pitchFamily="2" charset="0"/>
                <a:ea typeface="华文细黑" panose="02010600040101010101" pitchFamily="2" charset="-122"/>
              </a:endParaRPr>
            </a:p>
          </p:txBody>
        </p:sp>
        <p:grpSp>
          <p:nvGrpSpPr>
            <p:cNvPr id="38" name="组合 31">
              <a:extLst>
                <a:ext uri="{FF2B5EF4-FFF2-40B4-BE49-F238E27FC236}">
                  <a16:creationId xmlns:a16="http://schemas.microsoft.com/office/drawing/2014/main" id="{9B70192D-A8BD-4E91-BB9A-896008E4280B}"/>
                </a:ext>
              </a:extLst>
            </p:cNvPr>
            <p:cNvGrpSpPr/>
            <p:nvPr/>
          </p:nvGrpSpPr>
          <p:grpSpPr>
            <a:xfrm>
              <a:off x="1443704" y="3004210"/>
              <a:ext cx="2166424" cy="2166424"/>
              <a:chOff x="2035461" y="1842868"/>
              <a:chExt cx="2588456" cy="2588456"/>
            </a:xfrm>
          </p:grpSpPr>
          <p:sp>
            <p:nvSpPr>
              <p:cNvPr id="39" name="菱形 29">
                <a:extLst>
                  <a:ext uri="{FF2B5EF4-FFF2-40B4-BE49-F238E27FC236}">
                    <a16:creationId xmlns:a16="http://schemas.microsoft.com/office/drawing/2014/main" id="{6F1EC761-ED5E-4F8B-8D61-200505A9BFF0}"/>
                  </a:ext>
                </a:extLst>
              </p:cNvPr>
              <p:cNvSpPr/>
              <p:nvPr/>
            </p:nvSpPr>
            <p:spPr>
              <a:xfrm>
                <a:off x="2035461" y="1842868"/>
                <a:ext cx="2588456" cy="258845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菱形 30">
                <a:extLst>
                  <a:ext uri="{FF2B5EF4-FFF2-40B4-BE49-F238E27FC236}">
                    <a16:creationId xmlns:a16="http://schemas.microsoft.com/office/drawing/2014/main" id="{28C08EA2-00EE-4426-935A-BBF09320D7D7}"/>
                  </a:ext>
                </a:extLst>
              </p:cNvPr>
              <p:cNvSpPr/>
              <p:nvPr/>
            </p:nvSpPr>
            <p:spPr>
              <a:xfrm>
                <a:off x="2232409" y="2039816"/>
                <a:ext cx="2194560" cy="21945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a:extLst>
                <a:ext uri="{FF2B5EF4-FFF2-40B4-BE49-F238E27FC236}">
                  <a16:creationId xmlns:a16="http://schemas.microsoft.com/office/drawing/2014/main" id="{1B2A59AD-ED88-4552-8ADC-800C11867793}"/>
                </a:ext>
              </a:extLst>
            </p:cNvPr>
            <p:cNvSpPr txBox="1"/>
            <p:nvPr/>
          </p:nvSpPr>
          <p:spPr>
            <a:xfrm>
              <a:off x="3665202" y="3179481"/>
              <a:ext cx="6051506" cy="1815882"/>
            </a:xfrm>
            <a:prstGeom prst="rect">
              <a:avLst/>
            </a:prstGeom>
            <a:noFill/>
          </p:spPr>
          <p:txBody>
            <a:bodyPr wrap="square">
              <a:spAutoFit/>
            </a:bodyPr>
            <a:lstStyle/>
            <a:p>
              <a:pPr algn="just"/>
              <a:r>
                <a:rPr lang="en-US" sz="28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chuẩn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bị</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dự</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hội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thi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chạy</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Ngựa</a:t>
              </a:r>
              <a:r>
                <a:rPr lang="en-US" sz="2800" b="1" dirty="0">
                  <a:solidFill>
                    <a:schemeClr val="bg2">
                      <a:lumMod val="10000"/>
                    </a:schemeClr>
                  </a:solidFill>
                  <a:latin typeface="Times New Roman" panose="02020603050405020304" pitchFamily="18" charset="0"/>
                  <a:cs typeface="Times New Roman" panose="02020603050405020304" pitchFamily="18" charset="0"/>
                </a:rPr>
                <a:t> Con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chuẩn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bị</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cho</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mình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bộ</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đồ</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nâu</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tuyệt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đẹp</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với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cái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bờm</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dài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được</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chải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chuốt</a:t>
              </a:r>
              <a:r>
                <a:rPr lang="en-US" sz="2800" b="1" dirty="0">
                  <a:solidFill>
                    <a:schemeClr val="bg2">
                      <a:lumMod val="10000"/>
                    </a:schemeClr>
                  </a:solidFill>
                  <a:latin typeface="Times New Roman" panose="02020603050405020304" pitchFamily="18" charset="0"/>
                  <a:cs typeface="Times New Roman" panose="02020603050405020304" pitchFamily="18" charset="0"/>
                </a:rPr>
                <a:t> ra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dáng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nhà</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vô</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địch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6">
            <a:extLst>
              <a:ext uri="{FF2B5EF4-FFF2-40B4-BE49-F238E27FC236}">
                <a16:creationId xmlns:a16="http://schemas.microsoft.com/office/drawing/2014/main" id="{76C8A21B-B7EB-431C-A1AF-FE9B4CC97003}"/>
              </a:ext>
            </a:extLst>
          </p:cNvPr>
          <p:cNvSpPr/>
          <p:nvPr/>
        </p:nvSpPr>
        <p:spPr>
          <a:xfrm>
            <a:off x="1692812" y="2979791"/>
            <a:ext cx="5392054" cy="2166424"/>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789004" y="806642"/>
            <a:ext cx="1416476" cy="1416476"/>
            <a:chOff x="6297696" y="1983546"/>
            <a:chExt cx="1416476" cy="1416476"/>
          </a:xfrm>
        </p:grpSpPr>
        <p:sp>
          <p:nvSpPr>
            <p:cNvPr id="15" name="椭圆 14"/>
            <p:cNvSpPr/>
            <p:nvPr/>
          </p:nvSpPr>
          <p:spPr>
            <a:xfrm>
              <a:off x="6297696" y="1983546"/>
              <a:ext cx="1416476" cy="14164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3"/>
            <a:stretch>
              <a:fillRect/>
            </a:stretch>
          </p:blipFill>
          <p:spPr>
            <a:xfrm>
              <a:off x="6503519" y="2150707"/>
              <a:ext cx="1004831" cy="1082154"/>
            </a:xfrm>
            <a:prstGeom prst="rect">
              <a:avLst/>
            </a:prstGeom>
          </p:spPr>
        </p:pic>
      </p:grpSp>
      <p:sp>
        <p:nvSpPr>
          <p:cNvPr id="31" name="矩形 30"/>
          <p:cNvSpPr/>
          <p:nvPr/>
        </p:nvSpPr>
        <p:spPr>
          <a:xfrm>
            <a:off x="2411303" y="952720"/>
            <a:ext cx="1495910" cy="5440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atin typeface="Times New Roman" panose="02020603050405020304" pitchFamily="18" charset="0"/>
                <a:ea typeface="华文细黑" panose="02010600040101010101" pitchFamily="2" charset="-122"/>
                <a:cs typeface="Times New Roman" panose="02020603050405020304" pitchFamily="18" charset="0"/>
              </a:rPr>
              <a:t>Câu</a:t>
            </a:r>
            <a:r>
              <a:rPr lang="en-US" altLang="zh-CN" sz="3200" b="1" dirty="0">
                <a:latin typeface="Times New Roman" panose="02020603050405020304" pitchFamily="18" charset="0"/>
                <a:ea typeface="华文细黑" panose="02010600040101010101" pitchFamily="2" charset="-122"/>
                <a:cs typeface="Times New Roman" panose="02020603050405020304" pitchFamily="18" charset="0"/>
              </a:rPr>
              <a:t> 2:</a:t>
            </a:r>
            <a:endParaRPr lang="zh-CN" altLang="en-US" sz="3200" b="1" dirty="0">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38" name="矩形 33">
            <a:extLst>
              <a:ext uri="{FF2B5EF4-FFF2-40B4-BE49-F238E27FC236}">
                <a16:creationId xmlns:a16="http://schemas.microsoft.com/office/drawing/2014/main" id="{358FCA9D-040E-4306-89DA-634121676D63}"/>
              </a:ext>
            </a:extLst>
          </p:cNvPr>
          <p:cNvSpPr/>
          <p:nvPr/>
        </p:nvSpPr>
        <p:spPr>
          <a:xfrm>
            <a:off x="2311519" y="1533800"/>
            <a:ext cx="7069240" cy="584775"/>
          </a:xfrm>
          <a:prstGeom prst="rect">
            <a:avLst/>
          </a:prstGeom>
        </p:spPr>
        <p:txBody>
          <a:bodyPr wrap="square">
            <a:spAutoFit/>
          </a:bodyPr>
          <a:lstStyle/>
          <a:p>
            <a:pPr algn="just">
              <a:defRPr/>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Ngựa</a:t>
            </a:r>
            <a:r>
              <a:rPr lang="en-US" sz="3200" b="1" dirty="0">
                <a:solidFill>
                  <a:schemeClr val="accent6">
                    <a:lumMod val="75000"/>
                  </a:schemeClr>
                </a:solidFill>
                <a:latin typeface="Times New Roman" panose="02020603050405020304" pitchFamily="18" charset="0"/>
                <a:cs typeface="Times New Roman" panose="02020603050405020304" pitchFamily="18" charset="0"/>
              </a:rPr>
              <a:t> Cha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khuyên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nhủ</a:t>
            </a:r>
            <a:r>
              <a:rPr lang="en-US" sz="3200" b="1" dirty="0">
                <a:solidFill>
                  <a:schemeClr val="accent6">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3200" b="1"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39" name="Picture 22">
            <a:extLst>
              <a:ext uri="{FF2B5EF4-FFF2-40B4-BE49-F238E27FC236}">
                <a16:creationId xmlns:a16="http://schemas.microsoft.com/office/drawing/2014/main" id="{157C4F73-27BE-43CB-97E1-5605E50A2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288562"/>
            <a:ext cx="4191000" cy="406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23">
            <a:extLst>
              <a:ext uri="{FF2B5EF4-FFF2-40B4-BE49-F238E27FC236}">
                <a16:creationId xmlns:a16="http://schemas.microsoft.com/office/drawing/2014/main" id="{335F6494-92D9-425A-A75D-78CBC42F3F2A}"/>
              </a:ext>
            </a:extLst>
          </p:cNvPr>
          <p:cNvGrpSpPr>
            <a:grpSpLocks/>
          </p:cNvGrpSpPr>
          <p:nvPr/>
        </p:nvGrpSpPr>
        <p:grpSpPr bwMode="auto">
          <a:xfrm>
            <a:off x="7525436" y="2600974"/>
            <a:ext cx="1600200" cy="674688"/>
            <a:chOff x="3051" y="-607"/>
            <a:chExt cx="1008" cy="425"/>
          </a:xfrm>
        </p:grpSpPr>
        <p:sp>
          <p:nvSpPr>
            <p:cNvPr id="41" name="AutoShape 24">
              <a:extLst>
                <a:ext uri="{FF2B5EF4-FFF2-40B4-BE49-F238E27FC236}">
                  <a16:creationId xmlns:a16="http://schemas.microsoft.com/office/drawing/2014/main" id="{BAC6A0E7-063E-4908-AC34-41DF6A84D05A}"/>
                </a:ext>
              </a:extLst>
            </p:cNvPr>
            <p:cNvSpPr>
              <a:spLocks noChangeArrowheads="1"/>
            </p:cNvSpPr>
            <p:nvPr/>
          </p:nvSpPr>
          <p:spPr bwMode="auto">
            <a:xfrm>
              <a:off x="3051" y="-607"/>
              <a:ext cx="1008" cy="425"/>
            </a:xfrm>
            <a:prstGeom prst="cloudCallout">
              <a:avLst>
                <a:gd name="adj1" fmla="val 49801"/>
                <a:gd name="adj2" fmla="val 53528"/>
              </a:avLst>
            </a:prstGeom>
            <a:solidFill>
              <a:schemeClr val="accent1"/>
            </a:solidFill>
            <a:ln w="9525">
              <a:solidFill>
                <a:schemeClr val="tx1"/>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u="sng">
                <a:latin typeface="Times New Roman" panose="02020603050405020304" pitchFamily="18" charset="0"/>
              </a:endParaRPr>
            </a:p>
          </p:txBody>
        </p:sp>
        <p:sp>
          <p:nvSpPr>
            <p:cNvPr id="42" name="Text Box 25">
              <a:extLst>
                <a:ext uri="{FF2B5EF4-FFF2-40B4-BE49-F238E27FC236}">
                  <a16:creationId xmlns:a16="http://schemas.microsoft.com/office/drawing/2014/main" id="{BA5952B5-8571-4883-B4EB-50F89A199E81}"/>
                </a:ext>
              </a:extLst>
            </p:cNvPr>
            <p:cNvSpPr txBox="1">
              <a:spLocks noChangeArrowheads="1"/>
            </p:cNvSpPr>
            <p:nvPr/>
          </p:nvSpPr>
          <p:spPr bwMode="auto">
            <a:xfrm>
              <a:off x="3220" y="-532"/>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dirty="0">
                  <a:latin typeface="Times New Roman" panose="02020603050405020304" pitchFamily="18" charset="0"/>
                </a:rPr>
                <a:t>Con </a:t>
              </a:r>
              <a:r>
                <a:rPr lang="en-US" altLang="en-US" dirty="0" err="1">
                  <a:latin typeface="Times New Roman" panose="02020603050405020304" pitchFamily="18" charset="0"/>
                </a:rPr>
                <a:t>trai</a:t>
              </a:r>
              <a:r>
                <a:rPr lang="en-US" altLang="en-US" dirty="0">
                  <a:latin typeface="Times New Roman" panose="02020603050405020304" pitchFamily="18" charset="0"/>
                </a:rPr>
                <a:t> … </a:t>
              </a:r>
            </a:p>
          </p:txBody>
        </p:sp>
      </p:grpSp>
      <p:sp>
        <p:nvSpPr>
          <p:cNvPr id="43" name="TextBox 42">
            <a:extLst>
              <a:ext uri="{FF2B5EF4-FFF2-40B4-BE49-F238E27FC236}">
                <a16:creationId xmlns:a16="http://schemas.microsoft.com/office/drawing/2014/main" id="{C87271CF-8563-4A49-B609-110F5E9AC867}"/>
              </a:ext>
            </a:extLst>
          </p:cNvPr>
          <p:cNvSpPr txBox="1"/>
          <p:nvPr/>
        </p:nvSpPr>
        <p:spPr>
          <a:xfrm>
            <a:off x="2647025" y="3231580"/>
            <a:ext cx="4400550" cy="1569660"/>
          </a:xfrm>
          <a:prstGeom prst="rect">
            <a:avLst/>
          </a:prstGeom>
          <a:noFill/>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khuyên</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cuộc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48" name="组合 32">
            <a:extLst>
              <a:ext uri="{FF2B5EF4-FFF2-40B4-BE49-F238E27FC236}">
                <a16:creationId xmlns:a16="http://schemas.microsoft.com/office/drawing/2014/main" id="{B080E95D-6185-408A-88F4-213E18D0E89C}"/>
              </a:ext>
            </a:extLst>
          </p:cNvPr>
          <p:cNvGrpSpPr/>
          <p:nvPr/>
        </p:nvGrpSpPr>
        <p:grpSpPr>
          <a:xfrm>
            <a:off x="609600" y="2989684"/>
            <a:ext cx="2166424" cy="2166424"/>
            <a:chOff x="2035461" y="1842868"/>
            <a:chExt cx="2588456" cy="2588456"/>
          </a:xfrm>
        </p:grpSpPr>
        <p:sp>
          <p:nvSpPr>
            <p:cNvPr id="49" name="菱形 33">
              <a:extLst>
                <a:ext uri="{FF2B5EF4-FFF2-40B4-BE49-F238E27FC236}">
                  <a16:creationId xmlns:a16="http://schemas.microsoft.com/office/drawing/2014/main" id="{B1A123FE-C723-4E64-BBFF-59F032F4B562}"/>
                </a:ext>
              </a:extLst>
            </p:cNvPr>
            <p:cNvSpPr/>
            <p:nvPr/>
          </p:nvSpPr>
          <p:spPr>
            <a:xfrm>
              <a:off x="2035461" y="1842868"/>
              <a:ext cx="2588456" cy="258845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菱形 34">
              <a:extLst>
                <a:ext uri="{FF2B5EF4-FFF2-40B4-BE49-F238E27FC236}">
                  <a16:creationId xmlns:a16="http://schemas.microsoft.com/office/drawing/2014/main" id="{FB7C7C03-075E-4B58-8998-BC5D2A8E6D00}"/>
                </a:ext>
              </a:extLst>
            </p:cNvPr>
            <p:cNvSpPr/>
            <p:nvPr/>
          </p:nvSpPr>
          <p:spPr>
            <a:xfrm>
              <a:off x="2232409" y="2039816"/>
              <a:ext cx="2194560" cy="21945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27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6">
            <a:extLst>
              <a:ext uri="{FF2B5EF4-FFF2-40B4-BE49-F238E27FC236}">
                <a16:creationId xmlns:a16="http://schemas.microsoft.com/office/drawing/2014/main" id="{07B24817-E6AE-46DC-9DCC-669CE5DB8C4D}"/>
              </a:ext>
            </a:extLst>
          </p:cNvPr>
          <p:cNvSpPr/>
          <p:nvPr/>
        </p:nvSpPr>
        <p:spPr>
          <a:xfrm>
            <a:off x="1218901" y="2424441"/>
            <a:ext cx="5917803" cy="2669536"/>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7" name="组合 26"/>
          <p:cNvGrpSpPr/>
          <p:nvPr/>
        </p:nvGrpSpPr>
        <p:grpSpPr>
          <a:xfrm>
            <a:off x="1234920" y="565420"/>
            <a:ext cx="1416476" cy="1416476"/>
            <a:chOff x="1322364" y="4202810"/>
            <a:chExt cx="1416476" cy="1416476"/>
          </a:xfrm>
        </p:grpSpPr>
        <p:sp>
          <p:nvSpPr>
            <p:cNvPr id="16" name="椭圆 15"/>
            <p:cNvSpPr/>
            <p:nvPr/>
          </p:nvSpPr>
          <p:spPr>
            <a:xfrm>
              <a:off x="1322364" y="4202810"/>
              <a:ext cx="1416476" cy="1416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3"/>
            <a:stretch>
              <a:fillRect/>
            </a:stretch>
          </p:blipFill>
          <p:spPr>
            <a:xfrm>
              <a:off x="1622792" y="4393914"/>
              <a:ext cx="815620" cy="1034268"/>
            </a:xfrm>
            <a:prstGeom prst="rect">
              <a:avLst/>
            </a:prstGeom>
          </p:spPr>
        </p:pic>
      </p:grpSp>
      <p:sp>
        <p:nvSpPr>
          <p:cNvPr id="32" name="矩形 31"/>
          <p:cNvSpPr/>
          <p:nvPr/>
        </p:nvSpPr>
        <p:spPr>
          <a:xfrm>
            <a:off x="2910896" y="870273"/>
            <a:ext cx="1476290" cy="572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atin typeface="Times New Roman" panose="02020603050405020304" pitchFamily="18" charset="0"/>
                <a:ea typeface="华文细黑" panose="02010600040101010101" pitchFamily="2" charset="-122"/>
                <a:cs typeface="Times New Roman" panose="02020603050405020304" pitchFamily="18" charset="0"/>
              </a:rPr>
              <a:t>Câu</a:t>
            </a:r>
            <a:r>
              <a:rPr lang="en-US" altLang="zh-CN" sz="3200" b="1" dirty="0">
                <a:latin typeface="#9Slide03 BoosterNextFYBlack" panose="02000A03000000020004" pitchFamily="2" charset="0"/>
                <a:ea typeface="华文细黑" panose="02010600040101010101" pitchFamily="2" charset="-122"/>
              </a:rPr>
              <a:t> </a:t>
            </a:r>
            <a:r>
              <a:rPr lang="en-US" altLang="zh-CN" sz="3200" b="1" dirty="0">
                <a:latin typeface="Times New Roman" panose="02020603050405020304" pitchFamily="18" charset="0"/>
                <a:ea typeface="华文细黑" panose="02010600040101010101" pitchFamily="2" charset="-122"/>
                <a:cs typeface="Times New Roman" panose="02020603050405020304" pitchFamily="18" charset="0"/>
              </a:rPr>
              <a:t>3:</a:t>
            </a:r>
            <a:r>
              <a:rPr lang="en-US" altLang="zh-CN" sz="3200" b="1" dirty="0">
                <a:latin typeface="#9Slide03 BoosterNextFYBlack" panose="02000A03000000020004" pitchFamily="2" charset="0"/>
                <a:ea typeface="华文细黑" panose="02010600040101010101" pitchFamily="2" charset="-122"/>
              </a:rPr>
              <a:t> </a:t>
            </a:r>
            <a:endParaRPr lang="zh-CN" altLang="en-US" sz="3200" b="1" dirty="0">
              <a:latin typeface="#9Slide03 BoosterNextFYBlack" panose="02000A03000000020004" pitchFamily="2" charset="0"/>
              <a:ea typeface="华文细黑" panose="02010600040101010101" pitchFamily="2" charset="-122"/>
            </a:endParaRPr>
          </a:p>
        </p:txBody>
      </p:sp>
      <p:sp>
        <p:nvSpPr>
          <p:cNvPr id="35" name="矩形 34"/>
          <p:cNvSpPr/>
          <p:nvPr/>
        </p:nvSpPr>
        <p:spPr>
          <a:xfrm>
            <a:off x="2651396" y="1476632"/>
            <a:ext cx="9322301" cy="584775"/>
          </a:xfrm>
          <a:prstGeom prst="rect">
            <a:avLst/>
          </a:prstGeom>
        </p:spPr>
        <p:txBody>
          <a:bodyPr wrap="square">
            <a:spAutoFit/>
          </a:bodyPr>
          <a:lstStyle/>
          <a:p>
            <a:pPr algn="ctr">
              <a:defRPr/>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sao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Ngựa</a:t>
            </a:r>
            <a:r>
              <a:rPr lang="en-US" sz="3200" b="1" dirty="0">
                <a:solidFill>
                  <a:schemeClr val="accent6">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đạt</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kết</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quả</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thi</a:t>
            </a:r>
            <a:r>
              <a:rPr lang="en-US" sz="3200" b="1"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38" name="Picture 7">
            <a:extLst>
              <a:ext uri="{FF2B5EF4-FFF2-40B4-BE49-F238E27FC236}">
                <a16:creationId xmlns:a16="http://schemas.microsoft.com/office/drawing/2014/main" id="{BB37B8FD-B095-44C3-A0A9-9AA5F3EDC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1323" y="2378939"/>
            <a:ext cx="4108174" cy="404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 name="TextBox 38">
            <a:extLst>
              <a:ext uri="{FF2B5EF4-FFF2-40B4-BE49-F238E27FC236}">
                <a16:creationId xmlns:a16="http://schemas.microsoft.com/office/drawing/2014/main" id="{F3B37958-C6E3-4959-BBD9-94621129CBD5}"/>
              </a:ext>
            </a:extLst>
          </p:cNvPr>
          <p:cNvSpPr txBox="1"/>
          <p:nvPr/>
        </p:nvSpPr>
        <p:spPr>
          <a:xfrm>
            <a:off x="1334710" y="2605047"/>
            <a:ext cx="5686184" cy="2308324"/>
          </a:xfrm>
          <a:prstGeom prst="rect">
            <a:avLst/>
          </a:prstGeom>
          <a:noFill/>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của </a:t>
            </a:r>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Cậu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móng</a:t>
            </a:r>
            <a:r>
              <a:rPr lang="en-US" sz="2400" b="1" dirty="0">
                <a:latin typeface="Times New Roman" panose="02020603050405020304" pitchFamily="18" charset="0"/>
                <a:cs typeface="Times New Roman" panose="02020603050405020304" pitchFamily="18" charset="0"/>
              </a:rPr>
              <a:t> của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chừng</a:t>
            </a:r>
            <a:r>
              <a:rPr lang="en-US" sz="2400" b="1" dirty="0">
                <a:latin typeface="Times New Roman" panose="02020603050405020304" pitchFamily="18" charset="0"/>
                <a:cs typeface="Times New Roman" panose="02020603050405020304" pitchFamily="18" charset="0"/>
              </a:rPr>
              <a:t> cuộc </a:t>
            </a:r>
            <a:r>
              <a:rPr lang="en-US" sz="2400" b="1" dirty="0" err="1">
                <a:latin typeface="Times New Roman" panose="02020603050405020304" pitchFamily="18" charset="0"/>
                <a:cs typeface="Times New Roman" panose="02020603050405020304" pitchFamily="18" charset="0"/>
              </a:rPr>
              <a:t>đua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rơi</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bỏ</a:t>
            </a:r>
            <a:r>
              <a:rPr lang="en-US" sz="2400" b="1" dirty="0">
                <a:latin typeface="Times New Roman" panose="02020603050405020304" pitchFamily="18" charset="0"/>
                <a:cs typeface="Times New Roman" panose="02020603050405020304" pitchFamily="18" charset="0"/>
              </a:rPr>
              <a:t> cuộc.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8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14" name="Con Cào Cào - Nhạc Thiếu Nhi Sôi Động - HEO CON TV">
            <a:hlinkClick r:id="" action="ppaction://media"/>
            <a:extLst>
              <a:ext uri="{FF2B5EF4-FFF2-40B4-BE49-F238E27FC236}">
                <a16:creationId xmlns:a16="http://schemas.microsoft.com/office/drawing/2014/main" id="{07B74663-43DD-4340-B703-92C849B10A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5561" y="490918"/>
            <a:ext cx="9911443" cy="5575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1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6">
            <a:extLst>
              <a:ext uri="{FF2B5EF4-FFF2-40B4-BE49-F238E27FC236}">
                <a16:creationId xmlns:a16="http://schemas.microsoft.com/office/drawing/2014/main" id="{41C60CEA-F659-4B22-9AD0-435C0500D827}"/>
              </a:ext>
            </a:extLst>
          </p:cNvPr>
          <p:cNvSpPr/>
          <p:nvPr/>
        </p:nvSpPr>
        <p:spPr>
          <a:xfrm>
            <a:off x="755322" y="2984551"/>
            <a:ext cx="6329137" cy="1832733"/>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914701" y="867967"/>
            <a:ext cx="1416476" cy="1416476"/>
            <a:chOff x="6419230" y="4202810"/>
            <a:chExt cx="1416476" cy="1416476"/>
          </a:xfrm>
        </p:grpSpPr>
        <p:sp>
          <p:nvSpPr>
            <p:cNvPr id="17" name="椭圆 16"/>
            <p:cNvSpPr/>
            <p:nvPr/>
          </p:nvSpPr>
          <p:spPr>
            <a:xfrm>
              <a:off x="6419230" y="4202810"/>
              <a:ext cx="1416476" cy="14164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3"/>
            <a:stretch>
              <a:fillRect/>
            </a:stretch>
          </p:blipFill>
          <p:spPr>
            <a:xfrm>
              <a:off x="6726970" y="4392999"/>
              <a:ext cx="800996" cy="1036098"/>
            </a:xfrm>
            <a:prstGeom prst="rect">
              <a:avLst/>
            </a:prstGeom>
          </p:spPr>
        </p:pic>
      </p:grpSp>
      <p:sp>
        <p:nvSpPr>
          <p:cNvPr id="33" name="矩形 32"/>
          <p:cNvSpPr/>
          <p:nvPr/>
        </p:nvSpPr>
        <p:spPr>
          <a:xfrm>
            <a:off x="2441992" y="1058156"/>
            <a:ext cx="1622585" cy="463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latin typeface="Times New Roman" panose="02020603050405020304" pitchFamily="18" charset="0"/>
                <a:ea typeface="华文细黑" panose="02010600040101010101" pitchFamily="2" charset="-122"/>
                <a:cs typeface="Times New Roman" panose="02020603050405020304" pitchFamily="18" charset="0"/>
              </a:rPr>
              <a:t>Câu</a:t>
            </a:r>
            <a:r>
              <a:rPr lang="en-US" altLang="zh-CN" sz="3200" b="1" dirty="0">
                <a:latin typeface="Times New Roman" panose="02020603050405020304" pitchFamily="18" charset="0"/>
                <a:ea typeface="华文细黑" panose="02010600040101010101" pitchFamily="2" charset="-122"/>
                <a:cs typeface="Times New Roman" panose="02020603050405020304" pitchFamily="18" charset="0"/>
              </a:rPr>
              <a:t> </a:t>
            </a:r>
            <a:r>
              <a:rPr lang="en-US" altLang="zh-CN" sz="3200" b="1" dirty="0" smtClean="0">
                <a:latin typeface="Times New Roman" panose="02020603050405020304" pitchFamily="18" charset="0"/>
                <a:ea typeface="华文细黑" panose="02010600040101010101" pitchFamily="2" charset="-122"/>
                <a:cs typeface="Times New Roman" panose="02020603050405020304" pitchFamily="18" charset="0"/>
              </a:rPr>
              <a:t>4:</a:t>
            </a:r>
            <a:endParaRPr lang="zh-CN" altLang="en-US" sz="3200" b="1" dirty="0">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38" name="Picture 2">
            <a:extLst>
              <a:ext uri="{FF2B5EF4-FFF2-40B4-BE49-F238E27FC236}">
                <a16:creationId xmlns:a16="http://schemas.microsoft.com/office/drawing/2014/main" id="{FC5A2005-4554-44FA-8632-179C14707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759" y="2208071"/>
            <a:ext cx="3868597" cy="439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3">
            <a:extLst>
              <a:ext uri="{FF2B5EF4-FFF2-40B4-BE49-F238E27FC236}">
                <a16:creationId xmlns:a16="http://schemas.microsoft.com/office/drawing/2014/main" id="{EC01268A-64C0-4A4E-8B88-C953D4C29B87}"/>
              </a:ext>
            </a:extLst>
          </p:cNvPr>
          <p:cNvSpPr/>
          <p:nvPr/>
        </p:nvSpPr>
        <p:spPr>
          <a:xfrm>
            <a:off x="2087585" y="1511517"/>
            <a:ext cx="6435072" cy="584775"/>
          </a:xfrm>
          <a:prstGeom prst="rect">
            <a:avLst/>
          </a:prstGeom>
        </p:spPr>
        <p:txBody>
          <a:bodyPr wrap="square">
            <a:spAutoFit/>
          </a:bodyPr>
          <a:lstStyle/>
          <a:p>
            <a:pPr algn="ctr">
              <a:defRPr/>
            </a:pPr>
            <a:r>
              <a:rPr lang="en-US" sz="3200" b="1" dirty="0" err="1">
                <a:solidFill>
                  <a:schemeClr val="accent2">
                    <a:lumMod val="50000"/>
                  </a:schemeClr>
                </a:solidFill>
                <a:latin typeface="Times New Roman" panose="02020603050405020304" pitchFamily="18" charset="0"/>
                <a:cs typeface="Times New Roman" panose="02020603050405020304" pitchFamily="18" charset="0"/>
              </a:rPr>
              <a:t>Ngựa</a:t>
            </a:r>
            <a:r>
              <a:rPr lang="en-US" sz="3200" b="1" dirty="0">
                <a:solidFill>
                  <a:schemeClr val="accent2">
                    <a:lumMod val="50000"/>
                  </a:schemeClr>
                </a:solidFill>
                <a:latin typeface="Times New Roman" panose="02020603050405020304" pitchFamily="18" charset="0"/>
                <a:cs typeface="Times New Roman" panose="02020603050405020304" pitchFamily="18" charset="0"/>
              </a:rPr>
              <a:t> Con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rút</a:t>
            </a:r>
            <a:r>
              <a:rPr lang="en-US" sz="3200" b="1" dirty="0">
                <a:solidFill>
                  <a:schemeClr val="accent2">
                    <a:lumMod val="50000"/>
                  </a:schemeClr>
                </a:solidFill>
                <a:latin typeface="Times New Roman" panose="02020603050405020304" pitchFamily="18" charset="0"/>
                <a:cs typeface="Times New Roman" panose="02020603050405020304" pitchFamily="18" charset="0"/>
              </a:rPr>
              <a:t> ra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học</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gì</a:t>
            </a:r>
            <a:r>
              <a:rPr lang="en-US" sz="3200" b="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a16="http://schemas.microsoft.com/office/drawing/2014/main" id="{74418BEF-9C7C-4A1D-B375-33022D54849E}"/>
              </a:ext>
            </a:extLst>
          </p:cNvPr>
          <p:cNvSpPr txBox="1"/>
          <p:nvPr/>
        </p:nvSpPr>
        <p:spPr>
          <a:xfrm>
            <a:off x="852387" y="3189212"/>
            <a:ext cx="6135005" cy="1384995"/>
          </a:xfrm>
          <a:prstGeom prst="rect">
            <a:avLst/>
          </a:prstGeom>
          <a:noFill/>
        </p:spPr>
        <p:txBody>
          <a:bodyPr wrap="square">
            <a:spAutoFit/>
          </a:bodyPr>
          <a:lstStyle/>
          <a:p>
            <a:pPr algn="just"/>
            <a:r>
              <a:rPr lang="en-US" sz="2800" b="1" dirty="0" err="1">
                <a:solidFill>
                  <a:srgbClr val="C00000"/>
                </a:solidFill>
                <a:latin typeface="Times New Roman" panose="02020603050405020304" pitchFamily="18" charset="0"/>
                <a:cs typeface="Times New Roman" panose="02020603050405020304" pitchFamily="18" charset="0"/>
              </a:rPr>
              <a:t>Ngựa</a:t>
            </a:r>
            <a:r>
              <a:rPr lang="en-US" sz="2800" b="1" dirty="0">
                <a:solidFill>
                  <a:srgbClr val="C00000"/>
                </a:solidFill>
                <a:latin typeface="Times New Roman" panose="02020603050405020304" pitchFamily="18" charset="0"/>
                <a:cs typeface="Times New Roman" panose="02020603050405020304" pitchFamily="18" charset="0"/>
              </a:rPr>
              <a:t> Con </a:t>
            </a:r>
            <a:r>
              <a:rPr lang="en-US" sz="2800" b="1" dirty="0" err="1">
                <a:solidFill>
                  <a:srgbClr val="C00000"/>
                </a:solidFill>
                <a:latin typeface="Times New Roman" panose="02020603050405020304" pitchFamily="18" charset="0"/>
                <a:cs typeface="Times New Roman" panose="02020603050405020304" pitchFamily="18" charset="0"/>
              </a:rPr>
              <a:t>rút</a:t>
            </a:r>
            <a:r>
              <a:rPr lang="en-US" sz="2800" b="1" dirty="0">
                <a:solidFill>
                  <a:srgbClr val="C00000"/>
                </a:solidFill>
                <a:latin typeface="Times New Roman" panose="02020603050405020304" pitchFamily="18" charset="0"/>
                <a:cs typeface="Times New Roman" panose="02020603050405020304" pitchFamily="18" charset="0"/>
              </a:rPr>
              <a:t> ra </a:t>
            </a:r>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học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quý</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đừng</a:t>
            </a:r>
            <a:r>
              <a:rPr lang="en-US" sz="2800" b="1" dirty="0">
                <a:solidFill>
                  <a:srgbClr val="C00000"/>
                </a:solidFill>
                <a:latin typeface="Times New Roman" panose="02020603050405020304" pitchFamily="18" charset="0"/>
                <a:cs typeface="Times New Roman" panose="02020603050405020304" pitchFamily="18" charset="0"/>
              </a:rPr>
              <a:t> bao </a:t>
            </a:r>
            <a:r>
              <a:rPr lang="en-US" sz="2800" b="1" dirty="0" err="1">
                <a:solidFill>
                  <a:srgbClr val="C00000"/>
                </a:solidFill>
                <a:latin typeface="Times New Roman" panose="02020603050405020304" pitchFamily="18" charset="0"/>
                <a:cs typeface="Times New Roman" panose="02020603050405020304" pitchFamily="18" charset="0"/>
              </a:rPr>
              <a:t>giờ</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chủ</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dù</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đó</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việc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nhỏ</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nhất</a:t>
            </a:r>
            <a:r>
              <a:rPr lang="en-US" sz="2800" b="1" dirty="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6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5432165" y="678426"/>
            <a:ext cx="2362401" cy="1378067"/>
          </a:xfrm>
          <a:prstGeom prst="rect">
            <a:avLst/>
          </a:prstGeom>
        </p:spPr>
      </p:pic>
      <p:sp>
        <p:nvSpPr>
          <p:cNvPr id="28" name="TextBox 27"/>
          <p:cNvSpPr txBox="1"/>
          <p:nvPr/>
        </p:nvSpPr>
        <p:spPr>
          <a:xfrm>
            <a:off x="2808107" y="1911941"/>
            <a:ext cx="6903161" cy="1446550"/>
          </a:xfrm>
          <a:prstGeom prst="rect">
            <a:avLst/>
          </a:prstGeom>
          <a:noFill/>
        </p:spPr>
        <p:txBody>
          <a:bodyPr wrap="square" rtlCol="0">
            <a:spAutoFit/>
          </a:bodyPr>
          <a:lstStyle/>
          <a:p>
            <a:r>
              <a:rPr lang="en-US" sz="8800" b="1" dirty="0" err="1" smtClean="0">
                <a:latin typeface="Times New Roman" panose="02020603050405020304" pitchFamily="18" charset="0"/>
                <a:cs typeface="Times New Roman" panose="02020603050405020304" pitchFamily="18" charset="0"/>
              </a:rPr>
              <a:t>Luyện</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đọc</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lại</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264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8" name="Down Arrow 7"/>
          <p:cNvSpPr/>
          <p:nvPr/>
        </p:nvSpPr>
        <p:spPr>
          <a:xfrm>
            <a:off x="5791377" y="1661459"/>
            <a:ext cx="609243" cy="945833"/>
          </a:xfrm>
          <a:prstGeom prst="downArrow">
            <a:avLst/>
          </a:prstGeom>
          <a:solidFill>
            <a:srgbClr val="FFC000"/>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81"/>
          </a:p>
        </p:txBody>
      </p:sp>
      <p:sp>
        <p:nvSpPr>
          <p:cNvPr id="9" name="Rounded Rectangle 8"/>
          <p:cNvSpPr/>
          <p:nvPr/>
        </p:nvSpPr>
        <p:spPr>
          <a:xfrm>
            <a:off x="699186" y="515772"/>
            <a:ext cx="10793627" cy="987862"/>
          </a:xfrm>
          <a:prstGeom prst="roundRect">
            <a:avLst/>
          </a:prstGeom>
          <a:solidFill>
            <a:srgbClr val="FFFFFF"/>
          </a:solidFill>
          <a:ln>
            <a:solidFill>
              <a:srgbClr val="019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tx1"/>
                </a:solidFill>
                <a:latin typeface="Times New Roman" panose="02020603050405020304" pitchFamily="18" charset="0"/>
                <a:cs typeface="Times New Roman" panose="02020603050405020304" pitchFamily="18" charset="0"/>
              </a:rPr>
              <a:t>Bài</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tập</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đọc</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này</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chúng</a:t>
            </a:r>
            <a:r>
              <a:rPr lang="en-US" sz="3300" b="1" dirty="0">
                <a:solidFill>
                  <a:schemeClr val="tx1"/>
                </a:solidFill>
                <a:latin typeface="Times New Roman" panose="02020603050405020304" pitchFamily="18" charset="0"/>
                <a:cs typeface="Times New Roman" panose="02020603050405020304" pitchFamily="18" charset="0"/>
              </a:rPr>
              <a:t> ta </a:t>
            </a:r>
            <a:r>
              <a:rPr lang="en-US" sz="3300" b="1" dirty="0" err="1">
                <a:solidFill>
                  <a:schemeClr val="tx1"/>
                </a:solidFill>
                <a:latin typeface="Times New Roman" panose="02020603050405020304" pitchFamily="18" charset="0"/>
                <a:cs typeface="Times New Roman" panose="02020603050405020304" pitchFamily="18" charset="0"/>
              </a:rPr>
              <a:t>sẽ</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đọc</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với</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giọng</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như</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thế</a:t>
            </a:r>
            <a:r>
              <a:rPr lang="en-US" sz="3300" b="1" dirty="0">
                <a:solidFill>
                  <a:schemeClr val="tx1"/>
                </a:solidFill>
                <a:latin typeface="Times New Roman" panose="02020603050405020304" pitchFamily="18" charset="0"/>
                <a:cs typeface="Times New Roman" panose="02020603050405020304" pitchFamily="18" charset="0"/>
              </a:rPr>
              <a:t> </a:t>
            </a:r>
            <a:r>
              <a:rPr lang="en-US" sz="3300" b="1" dirty="0" err="1">
                <a:solidFill>
                  <a:schemeClr val="tx1"/>
                </a:solidFill>
                <a:latin typeface="Times New Roman" panose="02020603050405020304" pitchFamily="18" charset="0"/>
                <a:cs typeface="Times New Roman" panose="02020603050405020304" pitchFamily="18" charset="0"/>
              </a:rPr>
              <a:t>nào</a:t>
            </a:r>
            <a:r>
              <a:rPr lang="en-US" sz="3300" b="1" dirty="0">
                <a:solidFill>
                  <a:schemeClr val="tx1"/>
                </a:solidFill>
                <a:latin typeface="Times New Roman" panose="02020603050405020304" pitchFamily="18" charset="0"/>
                <a:cs typeface="Times New Roman" panose="02020603050405020304" pitchFamily="18" charset="0"/>
              </a:rPr>
              <a:t>?</a:t>
            </a:r>
            <a:endParaRPr lang="vi-VN" sz="33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99186" y="2845857"/>
            <a:ext cx="10793627" cy="3579657"/>
          </a:xfrm>
          <a:prstGeom prst="roundRect">
            <a:avLst/>
          </a:prstGeom>
          <a:solidFill>
            <a:srgbClr val="FFFFFF"/>
          </a:solidFill>
          <a:ln>
            <a:solidFill>
              <a:srgbClr val="019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17" b="1" dirty="0">
              <a:solidFill>
                <a:schemeClr val="tx1"/>
              </a:solidFill>
              <a:latin typeface="Times New Roman" panose="02020603050405020304" pitchFamily="18" charset="0"/>
              <a:cs typeface="Times New Roman" panose="02020603050405020304" pitchFamily="18" charset="0"/>
            </a:endParaRPr>
          </a:p>
        </p:txBody>
      </p:sp>
      <p:sp>
        <p:nvSpPr>
          <p:cNvPr id="11" name="Text Box 10"/>
          <p:cNvSpPr txBox="1"/>
          <p:nvPr/>
        </p:nvSpPr>
        <p:spPr>
          <a:xfrm>
            <a:off x="1033595" y="2953838"/>
            <a:ext cx="10535795" cy="3416320"/>
          </a:xfrm>
          <a:prstGeom prst="rect">
            <a:avLst/>
          </a:prstGeom>
          <a:noFill/>
          <a:ln w="9525">
            <a:noFill/>
          </a:ln>
        </p:spPr>
        <p:txBody>
          <a:bodyPr wrap="square">
            <a:spAutoFit/>
          </a:bodyPr>
          <a:lstStyle/>
          <a:p>
            <a:pPr marL="457189" indent="-457189" algn="just">
              <a:buFontTx/>
              <a:buChar char="-"/>
            </a:pPr>
            <a:r>
              <a:rPr lang="en-US" sz="3600" b="1" dirty="0" err="1">
                <a:solidFill>
                  <a:srgbClr val="FF0000"/>
                </a:solidFill>
                <a:latin typeface="Times New Roman" panose="02020603050405020304" pitchFamily="18" charset="0"/>
                <a:ea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rPr>
              <a:t> 1: </a:t>
            </a:r>
            <a:r>
              <a:rPr lang="en-US" sz="3600" b="1" dirty="0" err="1">
                <a:solidFill>
                  <a:srgbClr val="FF0000"/>
                </a:solidFill>
                <a:latin typeface="Times New Roman" panose="02020603050405020304" pitchFamily="18" charset="0"/>
                <a:ea typeface="Times New Roman" panose="02020603050405020304" pitchFamily="18" charset="0"/>
              </a:rPr>
              <a:t>Giọng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đọc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sôi</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nổi</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hào</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hứng</a:t>
            </a:r>
            <a:endParaRPr lang="en-US" sz="3600" b="1" dirty="0">
              <a:solidFill>
                <a:srgbClr val="FF0000"/>
              </a:solidFill>
              <a:latin typeface="Times New Roman" panose="02020603050405020304" pitchFamily="18" charset="0"/>
              <a:ea typeface="Times New Roman" panose="02020603050405020304" pitchFamily="18" charset="0"/>
            </a:endParaRPr>
          </a:p>
          <a:p>
            <a:pPr marL="457189" indent="-457189" algn="just">
              <a:buFontTx/>
              <a:buChar char="-"/>
            </a:pPr>
            <a:r>
              <a:rPr lang="en-US" sz="3600" b="1" dirty="0" err="1">
                <a:solidFill>
                  <a:srgbClr val="FF0000"/>
                </a:solidFill>
                <a:latin typeface="Times New Roman" panose="02020603050405020304" pitchFamily="18" charset="0"/>
                <a:ea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rPr>
              <a:t> 2: </a:t>
            </a:r>
            <a:r>
              <a:rPr lang="en-US" sz="3600" b="1" dirty="0" err="1">
                <a:solidFill>
                  <a:srgbClr val="FF0000"/>
                </a:solidFill>
                <a:latin typeface="Times New Roman" panose="02020603050405020304" pitchFamily="18" charset="0"/>
                <a:ea typeface="Times New Roman" panose="02020603050405020304" pitchFamily="18" charset="0"/>
              </a:rPr>
              <a:t>Giọng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đọc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của</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ngựa</a:t>
            </a:r>
            <a:r>
              <a:rPr lang="en-US" sz="3600" b="1" dirty="0" smtClean="0">
                <a:solidFill>
                  <a:srgbClr val="FF0000"/>
                </a:solidFill>
                <a:latin typeface="Times New Roman" panose="02020603050405020304" pitchFamily="18" charset="0"/>
                <a:ea typeface="Times New Roman" panose="02020603050405020304" pitchFamily="18" charset="0"/>
              </a:rPr>
              <a:t> cha </a:t>
            </a:r>
            <a:r>
              <a:rPr lang="en-US" sz="3600" b="1" dirty="0" err="1" smtClean="0">
                <a:solidFill>
                  <a:srgbClr val="FF0000"/>
                </a:solidFill>
                <a:latin typeface="Times New Roman" panose="02020603050405020304" pitchFamily="18" charset="0"/>
                <a:ea typeface="Times New Roman" panose="02020603050405020304" pitchFamily="18" charset="0"/>
              </a:rPr>
              <a:t>âu</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yếm</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ân</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cần</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Giọng</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đọc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của</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ngựa</a:t>
            </a:r>
            <a:r>
              <a:rPr lang="en-US" sz="3600" b="1" dirty="0" smtClean="0">
                <a:solidFill>
                  <a:srgbClr val="FF0000"/>
                </a:solidFill>
                <a:latin typeface="Times New Roman" panose="02020603050405020304" pitchFamily="18" charset="0"/>
                <a:ea typeface="Times New Roman" panose="02020603050405020304" pitchFamily="18" charset="0"/>
              </a:rPr>
              <a:t> con </a:t>
            </a:r>
            <a:r>
              <a:rPr lang="en-US" sz="3600" b="1" dirty="0" err="1" smtClean="0">
                <a:solidFill>
                  <a:srgbClr val="FF0000"/>
                </a:solidFill>
                <a:latin typeface="Times New Roman" panose="02020603050405020304" pitchFamily="18" charset="0"/>
                <a:ea typeface="Times New Roman" panose="02020603050405020304" pitchFamily="18" charset="0"/>
              </a:rPr>
              <a:t>tự</a:t>
            </a:r>
            <a:r>
              <a:rPr lang="en-US" sz="3600" b="1" dirty="0" smtClean="0">
                <a:solidFill>
                  <a:srgbClr val="FF0000"/>
                </a:solidFill>
                <a:latin typeface="Times New Roman" panose="02020603050405020304" pitchFamily="18" charset="0"/>
                <a:ea typeface="Times New Roman" panose="02020603050405020304" pitchFamily="18" charset="0"/>
              </a:rPr>
              <a:t> tin, </a:t>
            </a:r>
            <a:r>
              <a:rPr lang="en-US" sz="3600" b="1" dirty="0" err="1" smtClean="0">
                <a:solidFill>
                  <a:srgbClr val="FF0000"/>
                </a:solidFill>
                <a:latin typeface="Times New Roman" panose="02020603050405020304" pitchFamily="18" charset="0"/>
                <a:ea typeface="Times New Roman" panose="02020603050405020304" pitchFamily="18" charset="0"/>
              </a:rPr>
              <a:t>ngúng</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nguẩy</a:t>
            </a:r>
            <a:endParaRPr lang="en-US" sz="3600" b="1" dirty="0">
              <a:solidFill>
                <a:srgbClr val="FF0000"/>
              </a:solidFill>
              <a:latin typeface="Times New Roman" panose="02020603050405020304" pitchFamily="18" charset="0"/>
              <a:ea typeface="Times New Roman" panose="02020603050405020304" pitchFamily="18" charset="0"/>
            </a:endParaRPr>
          </a:p>
          <a:p>
            <a:pPr marL="457189" indent="-457189" algn="just">
              <a:buFontTx/>
              <a:buChar char="-"/>
            </a:pPr>
            <a:r>
              <a:rPr lang="en-US" sz="3600" b="1" dirty="0" err="1">
                <a:solidFill>
                  <a:srgbClr val="FF0000"/>
                </a:solidFill>
                <a:latin typeface="Times New Roman" panose="02020603050405020304" pitchFamily="18" charset="0"/>
                <a:ea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smtClean="0">
                <a:solidFill>
                  <a:srgbClr val="FF0000"/>
                </a:solidFill>
                <a:latin typeface="Times New Roman" panose="02020603050405020304" pitchFamily="18" charset="0"/>
                <a:ea typeface="Times New Roman" panose="02020603050405020304" pitchFamily="18" charset="0"/>
              </a:rPr>
              <a:t>3: </a:t>
            </a:r>
            <a:r>
              <a:rPr lang="en-US" sz="3600" b="1" dirty="0" err="1" smtClean="0">
                <a:solidFill>
                  <a:srgbClr val="FF0000"/>
                </a:solidFill>
                <a:latin typeface="Times New Roman" panose="02020603050405020304" pitchFamily="18" charset="0"/>
                <a:ea typeface="Times New Roman" panose="02020603050405020304" pitchFamily="18" charset="0"/>
              </a:rPr>
              <a:t>Giọng</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đọc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chậm</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rõ</a:t>
            </a:r>
            <a:r>
              <a:rPr lang="en-US" sz="3600" b="1" dirty="0" smtClean="0">
                <a:solidFill>
                  <a:srgbClr val="FF0000"/>
                </a:solidFill>
                <a:latin typeface="Times New Roman" panose="02020603050405020304" pitchFamily="18" charset="0"/>
                <a:ea typeface="Times New Roman" panose="02020603050405020304" pitchFamily="18" charset="0"/>
              </a:rPr>
              <a:t> rang</a:t>
            </a:r>
          </a:p>
          <a:p>
            <a:pPr marL="457189" indent="-457189" algn="just">
              <a:buFontTx/>
              <a:buChar char="-"/>
            </a:pPr>
            <a:r>
              <a:rPr lang="en-US" sz="3600" b="1" dirty="0" err="1" smtClean="0">
                <a:solidFill>
                  <a:srgbClr val="FF0000"/>
                </a:solidFill>
                <a:latin typeface="Times New Roman" panose="02020603050405020304" pitchFamily="18" charset="0"/>
                <a:ea typeface="Times New Roman" panose="02020603050405020304" pitchFamily="18" charset="0"/>
              </a:rPr>
              <a:t>Đoạn</a:t>
            </a:r>
            <a:r>
              <a:rPr lang="en-US" sz="3600" b="1" dirty="0" smtClean="0">
                <a:solidFill>
                  <a:srgbClr val="FF0000"/>
                </a:solidFill>
                <a:latin typeface="Times New Roman" panose="02020603050405020304" pitchFamily="18" charset="0"/>
                <a:ea typeface="Times New Roman" panose="02020603050405020304" pitchFamily="18" charset="0"/>
              </a:rPr>
              <a:t> 4: Ba </a:t>
            </a:r>
            <a:r>
              <a:rPr lang="en-US" sz="3600" b="1" dirty="0" err="1" smtClean="0">
                <a:solidFill>
                  <a:srgbClr val="FF0000"/>
                </a:solidFill>
                <a:latin typeface="Times New Roman" panose="02020603050405020304" pitchFamily="18" charset="0"/>
                <a:ea typeface="Times New Roman" panose="02020603050405020304" pitchFamily="18" charset="0"/>
              </a:rPr>
              <a:t>câu</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đầu</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giọng</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đọc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nhanh</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hồi</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hộp</a:t>
            </a:r>
            <a:r>
              <a:rPr lang="en-US" sz="3600" b="1" dirty="0" smtClean="0">
                <a:solidFill>
                  <a:srgbClr val="FF0000"/>
                </a:solidFill>
                <a:latin typeface="Times New Roman" panose="02020603050405020304" pitchFamily="18" charset="0"/>
                <a:ea typeface="Times New Roman" panose="02020603050405020304" pitchFamily="18" charset="0"/>
              </a:rPr>
              <a:t>. Ba </a:t>
            </a:r>
            <a:r>
              <a:rPr lang="en-US" sz="3600" b="1" dirty="0" err="1" smtClean="0">
                <a:solidFill>
                  <a:srgbClr val="FF0000"/>
                </a:solidFill>
                <a:latin typeface="Times New Roman" panose="02020603050405020304" pitchFamily="18" charset="0"/>
                <a:ea typeface="Times New Roman" panose="02020603050405020304" pitchFamily="18" charset="0"/>
              </a:rPr>
              <a:t>câu</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sau</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giọng</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đọc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chậm</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tiếc</a:t>
            </a:r>
            <a:r>
              <a:rPr lang="en-US" sz="3600" b="1" dirty="0" smtClean="0">
                <a:solidFill>
                  <a:srgbClr val="FF0000"/>
                </a:solidFill>
                <a:latin typeface="Times New Roman" panose="02020603050405020304" pitchFamily="18" charset="0"/>
                <a:ea typeface="Times New Roman" panose="02020603050405020304" pitchFamily="18" charset="0"/>
              </a:rPr>
              <a:t> </a:t>
            </a:r>
            <a:r>
              <a:rPr lang="en-US" sz="3600" b="1" dirty="0" err="1" smtClean="0">
                <a:solidFill>
                  <a:srgbClr val="FF0000"/>
                </a:solidFill>
                <a:latin typeface="Times New Roman" panose="02020603050405020304" pitchFamily="18" charset="0"/>
                <a:ea typeface="Times New Roman" panose="02020603050405020304" pitchFamily="18" charset="0"/>
              </a:rPr>
              <a:t>nuối</a:t>
            </a:r>
            <a:r>
              <a:rPr lang="en-US" sz="3600" b="1" dirty="0" smtClean="0">
                <a:solidFill>
                  <a:srgbClr val="FF0000"/>
                </a:solidFill>
                <a:latin typeface="Times New Roman" panose="02020603050405020304" pitchFamily="18" charset="0"/>
                <a:ea typeface="Times New Roman" panose="02020603050405020304" pitchFamily="18" charset="0"/>
              </a:rPr>
              <a:t>.</a:t>
            </a:r>
            <a:endParaRPr lang="en-US" sz="36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859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4" name="TextBox 33">
            <a:extLst>
              <a:ext uri="{FF2B5EF4-FFF2-40B4-BE49-F238E27FC236}">
                <a16:creationId xmlns:a16="http://schemas.microsoft.com/office/drawing/2014/main" id="{E07CA234-F27A-4E8A-9D55-55BC79EF364C}"/>
              </a:ext>
            </a:extLst>
          </p:cNvPr>
          <p:cNvSpPr txBox="1"/>
          <p:nvPr/>
        </p:nvSpPr>
        <p:spPr>
          <a:xfrm>
            <a:off x="560316" y="244099"/>
            <a:ext cx="10767300" cy="5924186"/>
          </a:xfrm>
          <a:prstGeom prst="rect">
            <a:avLst/>
          </a:prstGeom>
          <a:noFill/>
        </p:spPr>
        <p:txBody>
          <a:bodyPr wrap="square">
            <a:spAutoFit/>
          </a:bodyPr>
          <a:lstStyle/>
          <a:p>
            <a:pPr algn="just">
              <a:lnSpc>
                <a:spcPct val="150000"/>
              </a:lnSpc>
            </a:pPr>
            <a:r>
              <a:rPr lang="en-US" altLang="en-US" sz="3200" dirty="0" smtClean="0">
                <a:solidFill>
                  <a:schemeClr val="accent4">
                    <a:lumMod val="75000"/>
                  </a:schemeClr>
                </a:solidFill>
                <a:latin typeface="Times New Roman" panose="02020603050405020304" pitchFamily="18" charset="0"/>
                <a:cs typeface="Times New Roman" panose="02020603050405020304" pitchFamily="18" charset="0"/>
              </a:rPr>
              <a:t>      </a:t>
            </a:r>
            <a:r>
              <a:rPr lang="vi-VN" altLang="en-US" sz="2800" dirty="0" smtClean="0">
                <a:solidFill>
                  <a:schemeClr val="accent4">
                    <a:lumMod val="75000"/>
                  </a:schemeClr>
                </a:solidFill>
                <a:latin typeface="Times New Roman" panose="02020603050405020304" pitchFamily="18" charset="0"/>
                <a:cs typeface="Times New Roman" panose="02020603050405020304" pitchFamily="18" charset="0"/>
              </a:rPr>
              <a:t>4</a:t>
            </a:r>
            <a:r>
              <a:rPr lang="vi-VN" altLang="en-US" sz="2800" dirty="0">
                <a:solidFill>
                  <a:schemeClr val="accent4">
                    <a:lumMod val="75000"/>
                  </a:schemeClr>
                </a:solidFill>
                <a:latin typeface="Times New Roman" panose="02020603050405020304" pitchFamily="18" charset="0"/>
                <a:cs typeface="Times New Roman" panose="02020603050405020304" pitchFamily="18" charset="0"/>
              </a:rPr>
              <a:t>.</a:t>
            </a:r>
            <a:r>
              <a:rPr lang="vi-VN" altLang="en-US" sz="2800" b="0" dirty="0">
                <a:solidFill>
                  <a:schemeClr val="accent4">
                    <a:lumMod val="75000"/>
                  </a:schemeClr>
                </a:solidFill>
                <a:latin typeface="Times New Roman" panose="02020603050405020304" pitchFamily="18" charset="0"/>
                <a:cs typeface="Times New Roman" panose="02020603050405020304" pitchFamily="18" charset="0"/>
              </a:rPr>
              <a:t>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lnSpc>
                <a:spcPct val="150000"/>
              </a:lnSpc>
            </a:pPr>
            <a:r>
              <a:rPr lang="en-US" altLang="en-US" sz="2800" b="0" dirty="0" smtClean="0">
                <a:solidFill>
                  <a:schemeClr val="accent4">
                    <a:lumMod val="75000"/>
                  </a:schemeClr>
                </a:solidFill>
                <a:latin typeface="Times New Roman" panose="02020603050405020304" pitchFamily="18" charset="0"/>
                <a:cs typeface="Times New Roman" panose="02020603050405020304" pitchFamily="18" charset="0"/>
              </a:rPr>
              <a:t>     </a:t>
            </a:r>
            <a:r>
              <a:rPr lang="vi-VN" altLang="en-US" sz="2800" b="0" dirty="0" smtClean="0">
                <a:solidFill>
                  <a:schemeClr val="accent4">
                    <a:lumMod val="75000"/>
                  </a:schemeClr>
                </a:solidFill>
                <a:latin typeface="Times New Roman" panose="02020603050405020304" pitchFamily="18" charset="0"/>
                <a:cs typeface="Times New Roman" panose="02020603050405020304" pitchFamily="18" charset="0"/>
              </a:rPr>
              <a:t>Ngựa </a:t>
            </a:r>
            <a:r>
              <a:rPr lang="vi-VN" altLang="en-US" sz="2800" b="0" dirty="0">
                <a:solidFill>
                  <a:schemeClr val="accent4">
                    <a:lumMod val="75000"/>
                  </a:schemeClr>
                </a:solidFill>
                <a:latin typeface="Times New Roman" panose="02020603050405020304" pitchFamily="18" charset="0"/>
                <a:cs typeface="Times New Roman" panose="02020603050405020304" pitchFamily="18" charset="0"/>
              </a:rPr>
              <a:t>Con đã rút ra được bài học quý giá: đừng bao giờ chủ quan, cho dù đó là việc nhỏ nhất</a:t>
            </a:r>
            <a:r>
              <a:rPr lang="vi-VN" altLang="en-US" sz="2800" b="0" dirty="0" smtClean="0">
                <a:solidFill>
                  <a:schemeClr val="accent4">
                    <a:lumMod val="75000"/>
                  </a:schemeClr>
                </a:solidFill>
                <a:latin typeface="Times New Roman" panose="02020603050405020304" pitchFamily="18" charset="0"/>
                <a:cs typeface="Times New Roman" panose="02020603050405020304" pitchFamily="18" charset="0"/>
              </a:rPr>
              <a:t>.</a:t>
            </a:r>
            <a:endParaRPr lang="vi-VN" altLang="en-US" sz="2800" b="0" dirty="0">
              <a:solidFill>
                <a:schemeClr val="accent4">
                  <a:lumMod val="75000"/>
                </a:schemeClr>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511168" y="2254937"/>
            <a:ext cx="1739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91622" y="2240350"/>
            <a:ext cx="1896075" cy="14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23990" y="2862307"/>
            <a:ext cx="1521253" cy="1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835135" y="2874010"/>
            <a:ext cx="11217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617941" y="2862307"/>
            <a:ext cx="1390135" cy="1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50724" y="3546048"/>
            <a:ext cx="1390135" cy="1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9525" y="3546048"/>
            <a:ext cx="1102497"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51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42" name="Picture 8" descr="Cuộc chạy đua trong rừng (trang 80) - Tiếng Việt 3 tập 2">
            <a:extLst>
              <a:ext uri="{FF2B5EF4-FFF2-40B4-BE49-F238E27FC236}">
                <a16:creationId xmlns:a16="http://schemas.microsoft.com/office/drawing/2014/main" id="{28FE856A-7048-42B4-B55D-E99C0139C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448" y="1042662"/>
            <a:ext cx="7808233" cy="40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文本框 6">
            <a:extLst>
              <a:ext uri="{FF2B5EF4-FFF2-40B4-BE49-F238E27FC236}">
                <a16:creationId xmlns:a16="http://schemas.microsoft.com/office/drawing/2014/main" id="{BF501B3D-2D99-4C4D-BFC7-6FB5D885D031}"/>
              </a:ext>
            </a:extLst>
          </p:cNvPr>
          <p:cNvSpPr txBox="1"/>
          <p:nvPr/>
        </p:nvSpPr>
        <p:spPr>
          <a:xfrm>
            <a:off x="4977946" y="2163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Nội</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dung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56" name="组合 8">
            <a:extLst>
              <a:ext uri="{FF2B5EF4-FFF2-40B4-BE49-F238E27FC236}">
                <a16:creationId xmlns:a16="http://schemas.microsoft.com/office/drawing/2014/main" id="{ADE203F3-E66C-4EB6-9127-6FA21B194DF9}"/>
              </a:ext>
            </a:extLst>
          </p:cNvPr>
          <p:cNvGrpSpPr/>
          <p:nvPr/>
        </p:nvGrpSpPr>
        <p:grpSpPr>
          <a:xfrm>
            <a:off x="5704114" y="702029"/>
            <a:ext cx="870857" cy="177249"/>
            <a:chOff x="-1625600" y="1148325"/>
            <a:chExt cx="1207014" cy="245669"/>
          </a:xfrm>
        </p:grpSpPr>
        <p:sp>
          <p:nvSpPr>
            <p:cNvPr id="57" name="椭圆 9">
              <a:extLst>
                <a:ext uri="{FF2B5EF4-FFF2-40B4-BE49-F238E27FC236}">
                  <a16:creationId xmlns:a16="http://schemas.microsoft.com/office/drawing/2014/main" id="{9A6A3069-2924-443F-8859-22E3232DD3AE}"/>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0">
              <a:extLst>
                <a:ext uri="{FF2B5EF4-FFF2-40B4-BE49-F238E27FC236}">
                  <a16:creationId xmlns:a16="http://schemas.microsoft.com/office/drawing/2014/main" id="{8774138D-AAE3-490C-8EEE-439B4EC6378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1">
              <a:extLst>
                <a:ext uri="{FF2B5EF4-FFF2-40B4-BE49-F238E27FC236}">
                  <a16:creationId xmlns:a16="http://schemas.microsoft.com/office/drawing/2014/main" id="{B614A0BF-E173-4387-8649-36535AA286AF}"/>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2">
              <a:extLst>
                <a:ext uri="{FF2B5EF4-FFF2-40B4-BE49-F238E27FC236}">
                  <a16:creationId xmlns:a16="http://schemas.microsoft.com/office/drawing/2014/main" id="{B406A505-C9E6-4B7D-A2A2-7B5B8EBB69A5}"/>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1" name="TextBox 60">
            <a:extLst>
              <a:ext uri="{FF2B5EF4-FFF2-40B4-BE49-F238E27FC236}">
                <a16:creationId xmlns:a16="http://schemas.microsoft.com/office/drawing/2014/main" id="{77F48875-B5A6-4878-B440-7CF25CE3B626}"/>
              </a:ext>
            </a:extLst>
          </p:cNvPr>
          <p:cNvSpPr txBox="1"/>
          <p:nvPr/>
        </p:nvSpPr>
        <p:spPr>
          <a:xfrm>
            <a:off x="963693" y="5210665"/>
            <a:ext cx="10264612" cy="1082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Làm</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việc</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gì</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cũng</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phải</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cẩn</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thận</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chu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đáo</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Nếu</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chủ</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quan</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coi</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thường</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những</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chuyện</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nhỏ</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thì</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sẽ</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thất</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1">
                    <a:lumMod val="75000"/>
                  </a:schemeClr>
                </a:solidFill>
                <a:latin typeface="Times New Roman" panose="02020603050405020304" pitchFamily="18" charset="0"/>
                <a:cs typeface="Times New Roman" panose="02020603050405020304" pitchFamily="18" charset="0"/>
              </a:rPr>
              <a:t>bại</a:t>
            </a: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. </a:t>
            </a:r>
            <a:endParaRPr kumimoji="0" lang="en-US" sz="2800" b="1" i="0" u="none" strike="noStrike" cap="none" normalizeH="0" baseline="0" dirty="0">
              <a:ln>
                <a:noFill/>
              </a:ln>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5184617" y="629119"/>
            <a:ext cx="2362401" cy="1378067"/>
          </a:xfrm>
          <a:prstGeom prst="rect">
            <a:avLst/>
          </a:prstGeom>
        </p:spPr>
      </p:pic>
      <p:sp>
        <p:nvSpPr>
          <p:cNvPr id="28" name="TextBox 27"/>
          <p:cNvSpPr txBox="1"/>
          <p:nvPr/>
        </p:nvSpPr>
        <p:spPr>
          <a:xfrm>
            <a:off x="3620951" y="2088718"/>
            <a:ext cx="5318836" cy="1446550"/>
          </a:xfrm>
          <a:prstGeom prst="rect">
            <a:avLst/>
          </a:prstGeom>
          <a:noFill/>
        </p:spPr>
        <p:txBody>
          <a:bodyPr wrap="square" rtlCol="0">
            <a:spAutoFit/>
          </a:bodyPr>
          <a:lstStyle/>
          <a:p>
            <a:r>
              <a:rPr lang="en-US" sz="8800" b="1" dirty="0" err="1" smtClean="0">
                <a:latin typeface="Times New Roman" panose="02020603050405020304" pitchFamily="18" charset="0"/>
                <a:cs typeface="Times New Roman" panose="02020603050405020304" pitchFamily="18" charset="0"/>
              </a:rPr>
              <a:t>Kể</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chuyện</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744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5AE4ECB1-D92E-4B02-BC21-E0324B89BE86}"/>
              </a:ext>
            </a:extLst>
          </p:cNvPr>
          <p:cNvSpPr txBox="1"/>
          <p:nvPr/>
        </p:nvSpPr>
        <p:spPr>
          <a:xfrm>
            <a:off x="1844939" y="1729319"/>
            <a:ext cx="8901524" cy="1569660"/>
          </a:xfrm>
          <a:prstGeom prst="rect">
            <a:avLst/>
          </a:prstGeom>
          <a:noFill/>
        </p:spPr>
        <p:txBody>
          <a:bodyPr wrap="square">
            <a:spAutoFit/>
          </a:bodyPr>
          <a:lstStyle/>
          <a:p>
            <a:pPr eaLnBrk="1" hangingPunct="1">
              <a:spcBef>
                <a:spcPct val="5000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M :  </a:t>
            </a:r>
            <a:r>
              <a:rPr lang="en-US" altLang="en-US" sz="2400" b="1" dirty="0" err="1">
                <a:solidFill>
                  <a:srgbClr val="C00000"/>
                </a:solidFill>
                <a:latin typeface="Times New Roman" panose="02020603050405020304" pitchFamily="18" charset="0"/>
                <a:cs typeface="Times New Roman" panose="02020603050405020304" pitchFamily="18" charset="0"/>
              </a:rPr>
              <a:t>Năm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ấy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muông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thú</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trong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rừng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tổ</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chức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một</a:t>
            </a:r>
            <a:r>
              <a:rPr lang="en-US" altLang="en-US" sz="2400" b="1" dirty="0">
                <a:solidFill>
                  <a:srgbClr val="C00000"/>
                </a:solidFill>
                <a:latin typeface="Times New Roman" panose="02020603050405020304" pitchFamily="18" charset="0"/>
                <a:cs typeface="Times New Roman" panose="02020603050405020304" pitchFamily="18" charset="0"/>
              </a:rPr>
              <a:t> cuộc </a:t>
            </a:r>
            <a:r>
              <a:rPr lang="en-US" altLang="en-US" sz="2400" b="1" dirty="0" err="1">
                <a:solidFill>
                  <a:srgbClr val="C00000"/>
                </a:solidFill>
                <a:latin typeface="Times New Roman" panose="02020603050405020304" pitchFamily="18" charset="0"/>
                <a:cs typeface="Times New Roman" panose="02020603050405020304" pitchFamily="18" charset="0"/>
              </a:rPr>
              <a:t>thi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chạy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để</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chọn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vận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động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viên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nhất</a:t>
            </a:r>
            <a:r>
              <a:rPr lang="en-US" altLang="en-US" sz="2400" b="1" dirty="0">
                <a:solidFill>
                  <a:srgbClr val="C00000"/>
                </a:solidFill>
                <a:latin typeface="Times New Roman" panose="02020603050405020304" pitchFamily="18" charset="0"/>
                <a:cs typeface="Times New Roman" panose="02020603050405020304" pitchFamily="18" charset="0"/>
              </a:rPr>
              <a:t>. Nghe tin, </a:t>
            </a:r>
            <a:r>
              <a:rPr lang="en-US" altLang="en-US" sz="2400" b="1" dirty="0" err="1">
                <a:solidFill>
                  <a:srgbClr val="C00000"/>
                </a:solidFill>
                <a:latin typeface="Times New Roman" panose="02020603050405020304" pitchFamily="18" charset="0"/>
                <a:cs typeface="Times New Roman" panose="02020603050405020304" pitchFamily="18" charset="0"/>
              </a:rPr>
              <a:t>tôi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mừng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lắm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Trong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cả</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cánh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rừng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này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còn</a:t>
            </a:r>
            <a:r>
              <a:rPr lang="en-US" altLang="en-US" sz="2400" b="1" dirty="0">
                <a:solidFill>
                  <a:srgbClr val="C00000"/>
                </a:solidFill>
                <a:latin typeface="Times New Roman" panose="02020603050405020304" pitchFamily="18" charset="0"/>
                <a:cs typeface="Times New Roman" panose="02020603050405020304" pitchFamily="18" charset="0"/>
              </a:rPr>
              <a:t> ai </a:t>
            </a:r>
            <a:r>
              <a:rPr lang="en-US" altLang="en-US" sz="2400" b="1" dirty="0" err="1">
                <a:solidFill>
                  <a:srgbClr val="C00000"/>
                </a:solidFill>
                <a:latin typeface="Times New Roman" panose="02020603050405020304" pitchFamily="18" charset="0"/>
                <a:cs typeface="Times New Roman" panose="02020603050405020304" pitchFamily="18" charset="0"/>
              </a:rPr>
              <a:t>chạy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hơn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tôi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nữa</a:t>
            </a:r>
            <a:r>
              <a:rPr lang="en-US" altLang="en-US" sz="2400" b="1" dirty="0">
                <a:solidFill>
                  <a:srgbClr val="C00000"/>
                </a:solidFill>
                <a:latin typeface="Times New Roman" panose="02020603050405020304" pitchFamily="18" charset="0"/>
                <a:cs typeface="Times New Roman" panose="02020603050405020304" pitchFamily="18" charset="0"/>
              </a:rPr>
              <a:t> ? </a:t>
            </a:r>
            <a:r>
              <a:rPr lang="en-US" altLang="en-US" sz="2400" b="1" dirty="0" err="1">
                <a:solidFill>
                  <a:srgbClr val="C00000"/>
                </a:solidFill>
                <a:latin typeface="Times New Roman" panose="02020603050405020304" pitchFamily="18" charset="0"/>
                <a:cs typeface="Times New Roman" panose="02020603050405020304" pitchFamily="18" charset="0"/>
              </a:rPr>
              <a:t>Chắc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chắn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vòng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nguyệt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quế</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thuộc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tôi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rồi</a:t>
            </a:r>
            <a:r>
              <a:rPr lang="en-US" altLang="en-US" sz="2400" b="1" dirty="0">
                <a:solidFill>
                  <a:srgbClr val="C00000"/>
                </a:solidFill>
                <a:latin typeface="Times New Roman" panose="02020603050405020304" pitchFamily="18" charset="0"/>
                <a:cs typeface="Times New Roman" panose="02020603050405020304" pitchFamily="18" charset="0"/>
              </a:rPr>
              <a:t> …</a:t>
            </a: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02093" y="1489711"/>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02592" y="3554078"/>
            <a:ext cx="2556721" cy="2556721"/>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427444" y="3552671"/>
            <a:ext cx="2556721" cy="2556721"/>
            <a:chOff x="1525378" y="1913206"/>
            <a:chExt cx="2216628" cy="2216628"/>
          </a:xfrm>
        </p:grpSpPr>
        <p:sp>
          <p:nvSpPr>
            <p:cNvPr id="48" name="矩形 47"/>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137057" y="3552671"/>
            <a:ext cx="2556721" cy="2556721"/>
            <a:chOff x="1525378" y="1913206"/>
            <a:chExt cx="2216628" cy="2216628"/>
          </a:xfrm>
        </p:grpSpPr>
        <p:sp>
          <p:nvSpPr>
            <p:cNvPr id="51" name="矩形 50"/>
            <p:cNvSpPr/>
            <p:nvPr/>
          </p:nvSpPr>
          <p:spPr>
            <a:xfrm>
              <a:off x="1525378" y="1913206"/>
              <a:ext cx="2216628" cy="2216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870474" y="3542883"/>
            <a:ext cx="2556721" cy="2556721"/>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Group 41">
            <a:extLst>
              <a:ext uri="{FF2B5EF4-FFF2-40B4-BE49-F238E27FC236}">
                <a16:creationId xmlns:a16="http://schemas.microsoft.com/office/drawing/2014/main" id="{41211605-3672-45B5-A1DA-45DE62AEF3A0}"/>
              </a:ext>
            </a:extLst>
          </p:cNvPr>
          <p:cNvGrpSpPr>
            <a:grpSpLocks/>
          </p:cNvGrpSpPr>
          <p:nvPr/>
        </p:nvGrpSpPr>
        <p:grpSpPr bwMode="auto">
          <a:xfrm>
            <a:off x="947162" y="3873694"/>
            <a:ext cx="2062649" cy="1993693"/>
            <a:chOff x="225972" y="2185816"/>
            <a:chExt cx="3579712" cy="2129871"/>
          </a:xfrm>
        </p:grpSpPr>
        <p:pic>
          <p:nvPicPr>
            <p:cNvPr id="43" name="Picture 20" descr="Kể chuyện Cuộc chạy đua trong rừng trang 82 SGK Tiếng Việt 3 tập 2 | Tiếng  Việt 3">
              <a:extLst>
                <a:ext uri="{FF2B5EF4-FFF2-40B4-BE49-F238E27FC236}">
                  <a16:creationId xmlns:a16="http://schemas.microsoft.com/office/drawing/2014/main" id="{6CE482F8-E9D4-4F77-86D9-99F1BB02E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 t="6267" r="48931" b="57687"/>
            <a:stretch/>
          </p:blipFill>
          <p:spPr bwMode="auto">
            <a:xfrm>
              <a:off x="225972" y="2185816"/>
              <a:ext cx="3579712" cy="21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1C4AD58D-91B7-4344-9BEB-0177DAF93912}"/>
                </a:ext>
              </a:extLst>
            </p:cNvPr>
            <p:cNvSpPr/>
            <p:nvPr/>
          </p:nvSpPr>
          <p:spPr bwMode="auto">
            <a:xfrm flipH="1">
              <a:off x="225972" y="2273589"/>
              <a:ext cx="609508" cy="31676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grpSp>
      <p:pic>
        <p:nvPicPr>
          <p:cNvPr id="46" name="Picture 20" descr="Kể chuyện Cuộc chạy đua trong rừng trang 82 SGK Tiếng Việt 3 tập 2 | Tiếng  Việt 3">
            <a:extLst>
              <a:ext uri="{FF2B5EF4-FFF2-40B4-BE49-F238E27FC236}">
                <a16:creationId xmlns:a16="http://schemas.microsoft.com/office/drawing/2014/main" id="{12EF6012-6F1E-41D3-A61D-1D109D570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3" t="994" r="3217" b="57391"/>
          <a:stretch/>
        </p:blipFill>
        <p:spPr bwMode="auto">
          <a:xfrm>
            <a:off x="3541274" y="3724810"/>
            <a:ext cx="2232341" cy="22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D98DBE6D-10AB-46EF-81A6-4CC0F31D865F}"/>
              </a:ext>
            </a:extLst>
          </p:cNvPr>
          <p:cNvSpPr/>
          <p:nvPr/>
        </p:nvSpPr>
        <p:spPr bwMode="auto">
          <a:xfrm>
            <a:off x="3554889" y="3858113"/>
            <a:ext cx="437722" cy="4562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p>
        </p:txBody>
      </p:sp>
      <p:pic>
        <p:nvPicPr>
          <p:cNvPr id="72" name="Picture 20" descr="Kể chuyện Cuộc chạy đua trong rừng trang 82 SGK Tiếng Việt 3 tập 2 | Tiếng  Việt 3">
            <a:extLst>
              <a:ext uri="{FF2B5EF4-FFF2-40B4-BE49-F238E27FC236}">
                <a16:creationId xmlns:a16="http://schemas.microsoft.com/office/drawing/2014/main" id="{6117F557-6780-4B82-9A19-3B6773FCB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4" r="56522"/>
          <a:stretch>
            <a:fillRect/>
          </a:stretch>
        </p:blipFill>
        <p:spPr bwMode="auto">
          <a:xfrm>
            <a:off x="6295701" y="3677203"/>
            <a:ext cx="2263237" cy="22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Oval 72">
            <a:extLst>
              <a:ext uri="{FF2B5EF4-FFF2-40B4-BE49-F238E27FC236}">
                <a16:creationId xmlns:a16="http://schemas.microsoft.com/office/drawing/2014/main" id="{DD2B82C6-7132-4895-8D77-19352C2593AA}"/>
              </a:ext>
            </a:extLst>
          </p:cNvPr>
          <p:cNvSpPr/>
          <p:nvPr/>
        </p:nvSpPr>
        <p:spPr bwMode="auto">
          <a:xfrm>
            <a:off x="7015924" y="3591508"/>
            <a:ext cx="571500" cy="46196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p>
        </p:txBody>
      </p:sp>
      <p:pic>
        <p:nvPicPr>
          <p:cNvPr id="74" name="Picture 20" descr="Kể chuyện Cuộc chạy đua trong rừng trang 82 SGK Tiếng Việt 3 tập 2 | Tiếng  Việt 3">
            <a:extLst>
              <a:ext uri="{FF2B5EF4-FFF2-40B4-BE49-F238E27FC236}">
                <a16:creationId xmlns:a16="http://schemas.microsoft.com/office/drawing/2014/main" id="{DEA4C683-F8C3-4AEB-AD5D-F460ED44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85" t="44420"/>
          <a:stretch>
            <a:fillRect/>
          </a:stretch>
        </p:blipFill>
        <p:spPr bwMode="auto">
          <a:xfrm>
            <a:off x="9034379" y="3724810"/>
            <a:ext cx="2224686" cy="21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CED0DE41-5CF2-4889-B81B-78FBC222A281}"/>
              </a:ext>
            </a:extLst>
          </p:cNvPr>
          <p:cNvSpPr/>
          <p:nvPr/>
        </p:nvSpPr>
        <p:spPr bwMode="auto">
          <a:xfrm>
            <a:off x="8989881" y="3583411"/>
            <a:ext cx="500062" cy="5207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p>
        </p:txBody>
      </p:sp>
      <p:sp>
        <p:nvSpPr>
          <p:cNvPr id="76" name="TextBox 75">
            <a:extLst>
              <a:ext uri="{FF2B5EF4-FFF2-40B4-BE49-F238E27FC236}">
                <a16:creationId xmlns:a16="http://schemas.microsoft.com/office/drawing/2014/main" id="{71341C53-5682-43A4-9853-AE3C4A038998}"/>
              </a:ext>
            </a:extLst>
          </p:cNvPr>
          <p:cNvSpPr txBox="1"/>
          <p:nvPr/>
        </p:nvSpPr>
        <p:spPr>
          <a:xfrm>
            <a:off x="2125362" y="514604"/>
            <a:ext cx="9133703" cy="830997"/>
          </a:xfrm>
          <a:prstGeom prst="rect">
            <a:avLst/>
          </a:prstGeom>
          <a:noFill/>
        </p:spPr>
        <p:txBody>
          <a:bodyPr wrap="square">
            <a:spAutoFit/>
          </a:bodyPr>
          <a:lstStyle/>
          <a:p>
            <a:pPr algn="ctr">
              <a:defRPr/>
            </a:pP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Cuộc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đua</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của </a:t>
            </a:r>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5AE4ECB1-D92E-4B02-BC21-E0324B89BE86}"/>
              </a:ext>
            </a:extLst>
          </p:cNvPr>
          <p:cNvSpPr txBox="1"/>
          <p:nvPr/>
        </p:nvSpPr>
        <p:spPr>
          <a:xfrm>
            <a:off x="1844939" y="1735669"/>
            <a:ext cx="8901524" cy="1569660"/>
          </a:xfrm>
          <a:prstGeom prst="rect">
            <a:avLst/>
          </a:prstGeom>
          <a:noFill/>
        </p:spPr>
        <p:txBody>
          <a:bodyPr wrap="square">
            <a:spAutoFit/>
          </a:bodyPr>
          <a:lstStyle/>
          <a:p>
            <a:pPr eaLnBrk="1" hangingPunct="1">
              <a:spcBef>
                <a:spcPct val="50000"/>
              </a:spcBef>
              <a:buFontTx/>
              <a:buNone/>
            </a:pPr>
            <a:r>
              <a:rPr lang="en-US" altLang="en-US" sz="2400" b="1" dirty="0">
                <a:solidFill>
                  <a:srgbClr val="D60093"/>
                </a:solidFill>
                <a:latin typeface="Times New Roman" panose="02020603050405020304" pitchFamily="18" charset="0"/>
                <a:cs typeface="Times New Roman" panose="02020603050405020304" pitchFamily="18" charset="0"/>
              </a:rPr>
              <a:t>M :  </a:t>
            </a:r>
            <a:r>
              <a:rPr lang="en-US" altLang="en-US" sz="2400" b="1" dirty="0" err="1">
                <a:solidFill>
                  <a:srgbClr val="D60093"/>
                </a:solidFill>
                <a:latin typeface="Times New Roman" panose="02020603050405020304" pitchFamily="18" charset="0"/>
                <a:cs typeface="Times New Roman" panose="02020603050405020304" pitchFamily="18" charset="0"/>
              </a:rPr>
              <a:t>Năm</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ấy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muông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thú</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trong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rừng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tổ</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chức</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một</a:t>
            </a:r>
            <a:r>
              <a:rPr lang="en-US" altLang="en-US" sz="2400" b="1" dirty="0">
                <a:solidFill>
                  <a:srgbClr val="D60093"/>
                </a:solidFill>
                <a:latin typeface="Times New Roman" panose="02020603050405020304" pitchFamily="18" charset="0"/>
                <a:cs typeface="Times New Roman" panose="02020603050405020304" pitchFamily="18" charset="0"/>
              </a:rPr>
              <a:t> cuộc </a:t>
            </a:r>
            <a:r>
              <a:rPr lang="en-US" altLang="en-US" sz="2400" b="1" dirty="0" err="1">
                <a:solidFill>
                  <a:srgbClr val="D60093"/>
                </a:solidFill>
                <a:latin typeface="Times New Roman" panose="02020603050405020304" pitchFamily="18" charset="0"/>
                <a:cs typeface="Times New Roman" panose="02020603050405020304" pitchFamily="18" charset="0"/>
              </a:rPr>
              <a:t>thi</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chạy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để</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chọn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vận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động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viên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nhanh</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nhất</a:t>
            </a:r>
            <a:r>
              <a:rPr lang="en-US" altLang="en-US" sz="2400" b="1" dirty="0">
                <a:solidFill>
                  <a:srgbClr val="D60093"/>
                </a:solidFill>
                <a:latin typeface="Times New Roman" panose="02020603050405020304" pitchFamily="18" charset="0"/>
                <a:cs typeface="Times New Roman" panose="02020603050405020304" pitchFamily="18" charset="0"/>
              </a:rPr>
              <a:t>. Nghe tin, </a:t>
            </a:r>
            <a:r>
              <a:rPr lang="en-US" altLang="en-US" sz="2400" b="1" i="1" dirty="0" err="1">
                <a:solidFill>
                  <a:srgbClr val="0000FF"/>
                </a:solidFill>
                <a:latin typeface="Times New Roman" panose="02020603050405020304" pitchFamily="18" charset="0"/>
                <a:cs typeface="Times New Roman" panose="02020603050405020304" pitchFamily="18" charset="0"/>
              </a:rPr>
              <a:t>tôi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mừng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lắm</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Trong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cả</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cánh</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rừng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này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còn</a:t>
            </a:r>
            <a:r>
              <a:rPr lang="en-US" altLang="en-US" sz="2400" b="1" dirty="0">
                <a:solidFill>
                  <a:srgbClr val="D60093"/>
                </a:solidFill>
                <a:latin typeface="Times New Roman" panose="02020603050405020304" pitchFamily="18" charset="0"/>
                <a:cs typeface="Times New Roman" panose="02020603050405020304" pitchFamily="18" charset="0"/>
              </a:rPr>
              <a:t> ai </a:t>
            </a:r>
            <a:r>
              <a:rPr lang="en-US" altLang="en-US" sz="2400" b="1" dirty="0" err="1">
                <a:solidFill>
                  <a:srgbClr val="D60093"/>
                </a:solidFill>
                <a:latin typeface="Times New Roman" panose="02020603050405020304" pitchFamily="18" charset="0"/>
                <a:cs typeface="Times New Roman" panose="02020603050405020304" pitchFamily="18" charset="0"/>
              </a:rPr>
              <a:t>chạy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nhanh</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hơn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tôi</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nữa</a:t>
            </a:r>
            <a:r>
              <a:rPr lang="en-US" altLang="en-US" sz="2400" b="1" dirty="0">
                <a:solidFill>
                  <a:srgbClr val="D60093"/>
                </a:solidFill>
                <a:latin typeface="Times New Roman" panose="02020603050405020304" pitchFamily="18" charset="0"/>
                <a:cs typeface="Times New Roman" panose="02020603050405020304" pitchFamily="18" charset="0"/>
              </a:rPr>
              <a:t> ? </a:t>
            </a:r>
            <a:r>
              <a:rPr lang="en-US" altLang="en-US" sz="2400" b="1" dirty="0" err="1">
                <a:solidFill>
                  <a:srgbClr val="D60093"/>
                </a:solidFill>
                <a:latin typeface="Times New Roman" panose="02020603050405020304" pitchFamily="18" charset="0"/>
                <a:cs typeface="Times New Roman" panose="02020603050405020304" pitchFamily="18" charset="0"/>
              </a:rPr>
              <a:t>Chắc</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chắn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vòng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nguyệt</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quế</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thuộc</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về</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tôi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rồi</a:t>
            </a:r>
            <a:r>
              <a:rPr lang="en-US" altLang="en-US" sz="2400" b="1" dirty="0">
                <a:solidFill>
                  <a:srgbClr val="D60093"/>
                </a:solidFill>
                <a:latin typeface="Times New Roman" panose="02020603050405020304" pitchFamily="18" charset="0"/>
                <a:cs typeface="Times New Roman" panose="02020603050405020304" pitchFamily="18" charset="0"/>
              </a:rPr>
              <a:t> …</a:t>
            </a:r>
          </a:p>
        </p:txBody>
      </p:sp>
      <p:sp>
        <p:nvSpPr>
          <p:cNvPr id="78" name="椭圆 216">
            <a:extLst>
              <a:ext uri="{FF2B5EF4-FFF2-40B4-BE49-F238E27FC236}">
                <a16:creationId xmlns:a16="http://schemas.microsoft.com/office/drawing/2014/main" id="{85DBF706-B4B0-4F3D-A0D1-D3A690942913}"/>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79" name="TextBox 78">
            <a:extLst>
              <a:ext uri="{FF2B5EF4-FFF2-40B4-BE49-F238E27FC236}">
                <a16:creationId xmlns:a16="http://schemas.microsoft.com/office/drawing/2014/main" id="{B84A4F7E-26AD-401D-BE3E-B368FB4CE56D}"/>
              </a:ext>
            </a:extLst>
          </p:cNvPr>
          <p:cNvSpPr txBox="1"/>
          <p:nvPr/>
        </p:nvSpPr>
        <p:spPr>
          <a:xfrm>
            <a:off x="446116" y="523600"/>
            <a:ext cx="15260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KỂ CHUYỆN</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02093" y="1489711"/>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682248" y="2175947"/>
            <a:ext cx="2556721" cy="2556721"/>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407100" y="2174540"/>
            <a:ext cx="2556721" cy="2556721"/>
            <a:chOff x="1525378" y="1913206"/>
            <a:chExt cx="2216628" cy="2216628"/>
          </a:xfrm>
        </p:grpSpPr>
        <p:sp>
          <p:nvSpPr>
            <p:cNvPr id="48" name="矩形 47"/>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116713" y="2174540"/>
            <a:ext cx="2556721" cy="2556721"/>
            <a:chOff x="1525378" y="1913206"/>
            <a:chExt cx="2216628" cy="2216628"/>
          </a:xfrm>
        </p:grpSpPr>
        <p:sp>
          <p:nvSpPr>
            <p:cNvPr id="51" name="矩形 50"/>
            <p:cNvSpPr/>
            <p:nvPr/>
          </p:nvSpPr>
          <p:spPr>
            <a:xfrm>
              <a:off x="1525378" y="1913206"/>
              <a:ext cx="2216628" cy="2216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850130" y="2164752"/>
            <a:ext cx="2556721" cy="2556721"/>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矩形 61"/>
          <p:cNvSpPr/>
          <p:nvPr/>
        </p:nvSpPr>
        <p:spPr>
          <a:xfrm>
            <a:off x="616660" y="4819668"/>
            <a:ext cx="2556720" cy="1089529"/>
          </a:xfrm>
          <a:prstGeom prst="rect">
            <a:avLst/>
          </a:prstGeom>
        </p:spPr>
        <p:txBody>
          <a:bodyPr wrap="square">
            <a:spAutoFit/>
          </a:bodyPr>
          <a:lstStyle/>
          <a:p>
            <a:pPr algn="ctr">
              <a:lnSpc>
                <a:spcPct val="120000"/>
              </a:lnSpc>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Ngựa</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Con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mải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mê</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ngắm</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mình</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dưới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altLang="en-US" b="1" dirty="0">
                <a:solidFill>
                  <a:schemeClr val="bg2">
                    <a:lumMod val="25000"/>
                  </a:schemeClr>
                </a:solidFill>
                <a:latin typeface="Times New Roman" panose="02020603050405020304" pitchFamily="18" charset="0"/>
                <a:cs typeface="Times New Roman" panose="02020603050405020304" pitchFamily="18" charset="0"/>
              </a:rPr>
              <a:t>.</a:t>
            </a:r>
          </a:p>
          <a:p>
            <a:pPr algn="ctr">
              <a:lnSpc>
                <a:spcPct val="120000"/>
              </a:lnSpc>
            </a:pPr>
            <a:endParaRPr lang="zh-CN" altLang="en-US" b="1" dirty="0">
              <a:solidFill>
                <a:schemeClr val="bg2">
                  <a:lumMod val="25000"/>
                </a:schemeClr>
              </a:solidFill>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65" name="矩形 64"/>
          <p:cNvSpPr/>
          <p:nvPr/>
        </p:nvSpPr>
        <p:spPr>
          <a:xfrm>
            <a:off x="3412377" y="4882066"/>
            <a:ext cx="2420917" cy="757130"/>
          </a:xfrm>
          <a:prstGeom prst="rect">
            <a:avLst/>
          </a:prstGeom>
        </p:spPr>
        <p:txBody>
          <a:bodyPr wrap="square">
            <a:spAutoFit/>
          </a:bodyPr>
          <a:lstStyle/>
          <a:p>
            <a:pPr algn="ctr">
              <a:lnSpc>
                <a:spcPct val="120000"/>
              </a:lnSpc>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Ngựa</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Cha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khuyên</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con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đến</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gặp</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smtClean="0">
                <a:solidFill>
                  <a:schemeClr val="bg2">
                    <a:lumMod val="25000"/>
                  </a:schemeClr>
                </a:solidFill>
                <a:latin typeface="Times New Roman" panose="02020603050405020304" pitchFamily="18" charset="0"/>
                <a:cs typeface="Times New Roman" panose="02020603050405020304" pitchFamily="18" charset="0"/>
              </a:rPr>
              <a:t>bác</a:t>
            </a:r>
            <a:r>
              <a:rPr lang="en-US" alt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thợ</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rèn</a:t>
            </a:r>
            <a:endParaRPr lang="zh-CN" altLang="en-US" b="1" dirty="0">
              <a:solidFill>
                <a:schemeClr val="bg2">
                  <a:lumMod val="25000"/>
                </a:schemeClr>
              </a:solidFill>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68" name="矩形 67"/>
          <p:cNvSpPr/>
          <p:nvPr/>
        </p:nvSpPr>
        <p:spPr>
          <a:xfrm>
            <a:off x="6242358" y="4927752"/>
            <a:ext cx="2329234" cy="646331"/>
          </a:xfrm>
          <a:prstGeom prst="rect">
            <a:avLst/>
          </a:prstGeom>
        </p:spPr>
        <p:txBody>
          <a:bodyPr wrap="square">
            <a:spAutoFit/>
          </a:bodyPr>
          <a:lstStyle/>
          <a:p>
            <a:pPr algn="ctr" eaLnBrk="1" hangingPunct="1">
              <a:spcBef>
                <a:spcPct val="50000"/>
              </a:spcBef>
              <a:buFontTx/>
              <a:buNone/>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Các</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đối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thủ</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đang</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chuẩn</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bị</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cuộc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71" name="矩形 70"/>
          <p:cNvSpPr/>
          <p:nvPr/>
        </p:nvSpPr>
        <p:spPr>
          <a:xfrm>
            <a:off x="9014035" y="4927752"/>
            <a:ext cx="2329234" cy="646331"/>
          </a:xfrm>
          <a:prstGeom prst="rect">
            <a:avLst/>
          </a:prstGeom>
        </p:spPr>
        <p:txBody>
          <a:bodyPr wrap="square">
            <a:spAutoFit/>
          </a:bodyPr>
          <a:lstStyle/>
          <a:p>
            <a:pPr algn="ctr" eaLnBrk="1" hangingPunct="1">
              <a:spcBef>
                <a:spcPct val="50000"/>
              </a:spcBef>
              <a:buFontTx/>
              <a:buNone/>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Ngựa</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Con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phải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bỏ</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dở</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cuộc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a:t>
            </a:r>
          </a:p>
        </p:txBody>
      </p:sp>
      <p:grpSp>
        <p:nvGrpSpPr>
          <p:cNvPr id="42" name="Group 41">
            <a:extLst>
              <a:ext uri="{FF2B5EF4-FFF2-40B4-BE49-F238E27FC236}">
                <a16:creationId xmlns:a16="http://schemas.microsoft.com/office/drawing/2014/main" id="{41211605-3672-45B5-A1DA-45DE62AEF3A0}"/>
              </a:ext>
            </a:extLst>
          </p:cNvPr>
          <p:cNvGrpSpPr>
            <a:grpSpLocks/>
          </p:cNvGrpSpPr>
          <p:nvPr/>
        </p:nvGrpSpPr>
        <p:grpSpPr bwMode="auto">
          <a:xfrm>
            <a:off x="926818" y="2495563"/>
            <a:ext cx="2062649" cy="1993693"/>
            <a:chOff x="225972" y="2185816"/>
            <a:chExt cx="3579712" cy="2129871"/>
          </a:xfrm>
        </p:grpSpPr>
        <p:pic>
          <p:nvPicPr>
            <p:cNvPr id="43" name="Picture 20" descr="Kể chuyện Cuộc chạy đua trong rừng trang 82 SGK Tiếng Việt 3 tập 2 | Tiếng  Việt 3">
              <a:extLst>
                <a:ext uri="{FF2B5EF4-FFF2-40B4-BE49-F238E27FC236}">
                  <a16:creationId xmlns:a16="http://schemas.microsoft.com/office/drawing/2014/main" id="{6CE482F8-E9D4-4F77-86D9-99F1BB02E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 t="6267" r="48931" b="57687"/>
            <a:stretch/>
          </p:blipFill>
          <p:spPr bwMode="auto">
            <a:xfrm>
              <a:off x="225972" y="2185816"/>
              <a:ext cx="3579712" cy="21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1C4AD58D-91B7-4344-9BEB-0177DAF93912}"/>
                </a:ext>
              </a:extLst>
            </p:cNvPr>
            <p:cNvSpPr/>
            <p:nvPr/>
          </p:nvSpPr>
          <p:spPr bwMode="auto">
            <a:xfrm flipH="1">
              <a:off x="225972" y="2273589"/>
              <a:ext cx="609508" cy="31676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grpSp>
      <p:pic>
        <p:nvPicPr>
          <p:cNvPr id="46" name="Picture 20" descr="Kể chuyện Cuộc chạy đua trong rừng trang 82 SGK Tiếng Việt 3 tập 2 | Tiếng  Việt 3">
            <a:extLst>
              <a:ext uri="{FF2B5EF4-FFF2-40B4-BE49-F238E27FC236}">
                <a16:creationId xmlns:a16="http://schemas.microsoft.com/office/drawing/2014/main" id="{12EF6012-6F1E-41D3-A61D-1D109D570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3" t="994" r="3217" b="57391"/>
          <a:stretch/>
        </p:blipFill>
        <p:spPr bwMode="auto">
          <a:xfrm>
            <a:off x="3520930" y="2346679"/>
            <a:ext cx="2232341" cy="22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D98DBE6D-10AB-46EF-81A6-4CC0F31D865F}"/>
              </a:ext>
            </a:extLst>
          </p:cNvPr>
          <p:cNvSpPr/>
          <p:nvPr/>
        </p:nvSpPr>
        <p:spPr bwMode="auto">
          <a:xfrm>
            <a:off x="3534545" y="2479982"/>
            <a:ext cx="437722" cy="4562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p>
        </p:txBody>
      </p:sp>
      <p:pic>
        <p:nvPicPr>
          <p:cNvPr id="72" name="Picture 20" descr="Kể chuyện Cuộc chạy đua trong rừng trang 82 SGK Tiếng Việt 3 tập 2 | Tiếng  Việt 3">
            <a:extLst>
              <a:ext uri="{FF2B5EF4-FFF2-40B4-BE49-F238E27FC236}">
                <a16:creationId xmlns:a16="http://schemas.microsoft.com/office/drawing/2014/main" id="{6117F557-6780-4B82-9A19-3B6773FCB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4" r="56522"/>
          <a:stretch>
            <a:fillRect/>
          </a:stretch>
        </p:blipFill>
        <p:spPr bwMode="auto">
          <a:xfrm>
            <a:off x="6275357" y="2299072"/>
            <a:ext cx="2263237" cy="22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Oval 72">
            <a:extLst>
              <a:ext uri="{FF2B5EF4-FFF2-40B4-BE49-F238E27FC236}">
                <a16:creationId xmlns:a16="http://schemas.microsoft.com/office/drawing/2014/main" id="{DD2B82C6-7132-4895-8D77-19352C2593AA}"/>
              </a:ext>
            </a:extLst>
          </p:cNvPr>
          <p:cNvSpPr/>
          <p:nvPr/>
        </p:nvSpPr>
        <p:spPr bwMode="auto">
          <a:xfrm>
            <a:off x="6995580" y="2213377"/>
            <a:ext cx="571500" cy="46196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p>
        </p:txBody>
      </p:sp>
      <p:pic>
        <p:nvPicPr>
          <p:cNvPr id="74" name="Picture 20" descr="Kể chuyện Cuộc chạy đua trong rừng trang 82 SGK Tiếng Việt 3 tập 2 | Tiếng  Việt 3">
            <a:extLst>
              <a:ext uri="{FF2B5EF4-FFF2-40B4-BE49-F238E27FC236}">
                <a16:creationId xmlns:a16="http://schemas.microsoft.com/office/drawing/2014/main" id="{DEA4C683-F8C3-4AEB-AD5D-F460ED44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85" t="44420"/>
          <a:stretch>
            <a:fillRect/>
          </a:stretch>
        </p:blipFill>
        <p:spPr bwMode="auto">
          <a:xfrm>
            <a:off x="9014035" y="2346679"/>
            <a:ext cx="2224686" cy="21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CED0DE41-5CF2-4889-B81B-78FBC222A281}"/>
              </a:ext>
            </a:extLst>
          </p:cNvPr>
          <p:cNvSpPr/>
          <p:nvPr/>
        </p:nvSpPr>
        <p:spPr bwMode="auto">
          <a:xfrm>
            <a:off x="8969537" y="2205280"/>
            <a:ext cx="500062" cy="5207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p>
        </p:txBody>
      </p:sp>
      <p:sp>
        <p:nvSpPr>
          <p:cNvPr id="76" name="TextBox 75">
            <a:extLst>
              <a:ext uri="{FF2B5EF4-FFF2-40B4-BE49-F238E27FC236}">
                <a16:creationId xmlns:a16="http://schemas.microsoft.com/office/drawing/2014/main" id="{71341C53-5682-43A4-9853-AE3C4A038998}"/>
              </a:ext>
            </a:extLst>
          </p:cNvPr>
          <p:cNvSpPr txBox="1"/>
          <p:nvPr/>
        </p:nvSpPr>
        <p:spPr>
          <a:xfrm>
            <a:off x="1793764" y="490281"/>
            <a:ext cx="9287943" cy="830997"/>
          </a:xfrm>
          <a:prstGeom prst="rect">
            <a:avLst/>
          </a:prstGeom>
          <a:noFill/>
        </p:spPr>
        <p:txBody>
          <a:bodyPr wrap="square">
            <a:spAutoFit/>
          </a:bodyPr>
          <a:lstStyle/>
          <a:p>
            <a:pPr algn="ctr">
              <a:defRPr/>
            </a:pP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đoạn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Cuộc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đua</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của </a:t>
            </a:r>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sp>
        <p:nvSpPr>
          <p:cNvPr id="38" name="椭圆 216">
            <a:extLst>
              <a:ext uri="{FF2B5EF4-FFF2-40B4-BE49-F238E27FC236}">
                <a16:creationId xmlns:a16="http://schemas.microsoft.com/office/drawing/2014/main" id="{69D690D7-695D-4774-B714-AA0B3E8100D0}"/>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40" name="TextBox 39">
            <a:extLst>
              <a:ext uri="{FF2B5EF4-FFF2-40B4-BE49-F238E27FC236}">
                <a16:creationId xmlns:a16="http://schemas.microsoft.com/office/drawing/2014/main" id="{FCC947A0-8D82-4357-BD44-475796DA6BFF}"/>
              </a:ext>
            </a:extLst>
          </p:cNvPr>
          <p:cNvSpPr txBox="1"/>
          <p:nvPr/>
        </p:nvSpPr>
        <p:spPr>
          <a:xfrm>
            <a:off x="446116" y="523600"/>
            <a:ext cx="15556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KỂ CHUYỆN</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140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left)">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68" grpId="0"/>
      <p:bldP spid="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02093" y="1489711"/>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682248" y="2175947"/>
            <a:ext cx="2556721" cy="2556721"/>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407100" y="2174540"/>
            <a:ext cx="2556721" cy="2556721"/>
            <a:chOff x="1525378" y="1913206"/>
            <a:chExt cx="2216628" cy="2216628"/>
          </a:xfrm>
        </p:grpSpPr>
        <p:sp>
          <p:nvSpPr>
            <p:cNvPr id="48" name="矩形 47"/>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116713" y="2174540"/>
            <a:ext cx="2556721" cy="2556721"/>
            <a:chOff x="1525378" y="1913206"/>
            <a:chExt cx="2216628" cy="2216628"/>
          </a:xfrm>
        </p:grpSpPr>
        <p:sp>
          <p:nvSpPr>
            <p:cNvPr id="51" name="矩形 50"/>
            <p:cNvSpPr/>
            <p:nvPr/>
          </p:nvSpPr>
          <p:spPr>
            <a:xfrm>
              <a:off x="1525378" y="1913206"/>
              <a:ext cx="2216628" cy="2216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850130" y="2164752"/>
            <a:ext cx="2556721" cy="2556721"/>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矩形 61"/>
          <p:cNvSpPr/>
          <p:nvPr/>
        </p:nvSpPr>
        <p:spPr>
          <a:xfrm>
            <a:off x="616660" y="4819668"/>
            <a:ext cx="2556720" cy="1089529"/>
          </a:xfrm>
          <a:prstGeom prst="rect">
            <a:avLst/>
          </a:prstGeom>
        </p:spPr>
        <p:txBody>
          <a:bodyPr wrap="square">
            <a:spAutoFit/>
          </a:bodyPr>
          <a:lstStyle/>
          <a:p>
            <a:pPr algn="ctr">
              <a:lnSpc>
                <a:spcPct val="120000"/>
              </a:lnSpc>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Ngựa</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Con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mải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mê</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ngắm</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mình</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dưới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altLang="en-US" b="1" dirty="0">
                <a:solidFill>
                  <a:schemeClr val="bg2">
                    <a:lumMod val="25000"/>
                  </a:schemeClr>
                </a:solidFill>
                <a:latin typeface="Times New Roman" panose="02020603050405020304" pitchFamily="18" charset="0"/>
                <a:cs typeface="Times New Roman" panose="02020603050405020304" pitchFamily="18" charset="0"/>
              </a:rPr>
              <a:t>.</a:t>
            </a:r>
          </a:p>
          <a:p>
            <a:pPr algn="ctr">
              <a:lnSpc>
                <a:spcPct val="120000"/>
              </a:lnSpc>
            </a:pPr>
            <a:endParaRPr lang="zh-CN" altLang="en-US" b="1" dirty="0">
              <a:solidFill>
                <a:schemeClr val="bg2">
                  <a:lumMod val="25000"/>
                </a:schemeClr>
              </a:solidFill>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65" name="矩形 64"/>
          <p:cNvSpPr/>
          <p:nvPr/>
        </p:nvSpPr>
        <p:spPr>
          <a:xfrm>
            <a:off x="3412377" y="4882066"/>
            <a:ext cx="2420917" cy="757130"/>
          </a:xfrm>
          <a:prstGeom prst="rect">
            <a:avLst/>
          </a:prstGeom>
        </p:spPr>
        <p:txBody>
          <a:bodyPr wrap="square">
            <a:spAutoFit/>
          </a:bodyPr>
          <a:lstStyle/>
          <a:p>
            <a:pPr algn="ctr">
              <a:lnSpc>
                <a:spcPct val="120000"/>
              </a:lnSpc>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Ngựa</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Cha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khuyên</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con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đến</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gặp</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smtClean="0">
                <a:solidFill>
                  <a:schemeClr val="bg2">
                    <a:lumMod val="25000"/>
                  </a:schemeClr>
                </a:solidFill>
                <a:latin typeface="Times New Roman" panose="02020603050405020304" pitchFamily="18" charset="0"/>
                <a:cs typeface="Times New Roman" panose="02020603050405020304" pitchFamily="18" charset="0"/>
              </a:rPr>
              <a:t>bác</a:t>
            </a:r>
            <a:r>
              <a:rPr lang="en-US" alt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thợ</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rèn</a:t>
            </a:r>
            <a:endParaRPr lang="zh-CN" altLang="en-US" b="1" dirty="0">
              <a:solidFill>
                <a:schemeClr val="bg2">
                  <a:lumMod val="25000"/>
                </a:schemeClr>
              </a:solidFill>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68" name="矩形 67"/>
          <p:cNvSpPr/>
          <p:nvPr/>
        </p:nvSpPr>
        <p:spPr>
          <a:xfrm>
            <a:off x="6242358" y="4927752"/>
            <a:ext cx="2329234" cy="646331"/>
          </a:xfrm>
          <a:prstGeom prst="rect">
            <a:avLst/>
          </a:prstGeom>
        </p:spPr>
        <p:txBody>
          <a:bodyPr wrap="square">
            <a:spAutoFit/>
          </a:bodyPr>
          <a:lstStyle/>
          <a:p>
            <a:pPr algn="ctr" eaLnBrk="1" hangingPunct="1">
              <a:spcBef>
                <a:spcPct val="50000"/>
              </a:spcBef>
              <a:buFontTx/>
              <a:buNone/>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Các</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đối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thủ</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đang</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chuẩn</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bị</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cuộc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71" name="矩形 70"/>
          <p:cNvSpPr/>
          <p:nvPr/>
        </p:nvSpPr>
        <p:spPr>
          <a:xfrm>
            <a:off x="9014035" y="4927752"/>
            <a:ext cx="2329234" cy="646331"/>
          </a:xfrm>
          <a:prstGeom prst="rect">
            <a:avLst/>
          </a:prstGeom>
        </p:spPr>
        <p:txBody>
          <a:bodyPr wrap="square">
            <a:spAutoFit/>
          </a:bodyPr>
          <a:lstStyle/>
          <a:p>
            <a:pPr algn="ctr" eaLnBrk="1" hangingPunct="1">
              <a:spcBef>
                <a:spcPct val="50000"/>
              </a:spcBef>
              <a:buFontTx/>
              <a:buNone/>
            </a:pP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Ngựa</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Con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phải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bỏ</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dở</a:t>
            </a:r>
            <a:r>
              <a:rPr lang="en-US" altLang="en-US" b="1" dirty="0">
                <a:solidFill>
                  <a:schemeClr val="bg2">
                    <a:lumMod val="25000"/>
                  </a:schemeClr>
                </a:solidFill>
                <a:latin typeface="Times New Roman" panose="02020603050405020304" pitchFamily="18" charset="0"/>
                <a:cs typeface="Times New Roman" panose="02020603050405020304" pitchFamily="18" charset="0"/>
              </a:rPr>
              <a:t> cuộc </a:t>
            </a:r>
            <a:r>
              <a:rPr lang="en-US" altLang="en-US" b="1" dirty="0" err="1">
                <a:solidFill>
                  <a:schemeClr val="bg2">
                    <a:lumMod val="25000"/>
                  </a:schemeClr>
                </a:solidFill>
                <a:latin typeface="Times New Roman" panose="02020603050405020304" pitchFamily="18" charset="0"/>
                <a:cs typeface="Times New Roman" panose="02020603050405020304" pitchFamily="18" charset="0"/>
              </a:rPr>
              <a:t>thi</a:t>
            </a:r>
            <a:r>
              <a:rPr lang="en-US" altLang="en-US" b="1" dirty="0">
                <a:solidFill>
                  <a:schemeClr val="bg2">
                    <a:lumMod val="25000"/>
                  </a:schemeClr>
                </a:solidFill>
                <a:latin typeface="Times New Roman" panose="02020603050405020304" pitchFamily="18" charset="0"/>
                <a:cs typeface="Times New Roman" panose="02020603050405020304" pitchFamily="18" charset="0"/>
              </a:rPr>
              <a:t>.</a:t>
            </a:r>
          </a:p>
        </p:txBody>
      </p:sp>
      <p:grpSp>
        <p:nvGrpSpPr>
          <p:cNvPr id="42" name="Group 41">
            <a:extLst>
              <a:ext uri="{FF2B5EF4-FFF2-40B4-BE49-F238E27FC236}">
                <a16:creationId xmlns:a16="http://schemas.microsoft.com/office/drawing/2014/main" id="{41211605-3672-45B5-A1DA-45DE62AEF3A0}"/>
              </a:ext>
            </a:extLst>
          </p:cNvPr>
          <p:cNvGrpSpPr>
            <a:grpSpLocks/>
          </p:cNvGrpSpPr>
          <p:nvPr/>
        </p:nvGrpSpPr>
        <p:grpSpPr bwMode="auto">
          <a:xfrm>
            <a:off x="926818" y="2495563"/>
            <a:ext cx="2062649" cy="1993693"/>
            <a:chOff x="225972" y="2185816"/>
            <a:chExt cx="3579712" cy="2129871"/>
          </a:xfrm>
        </p:grpSpPr>
        <p:pic>
          <p:nvPicPr>
            <p:cNvPr id="43" name="Picture 20" descr="Kể chuyện Cuộc chạy đua trong rừng trang 82 SGK Tiếng Việt 3 tập 2 | Tiếng  Việt 3">
              <a:extLst>
                <a:ext uri="{FF2B5EF4-FFF2-40B4-BE49-F238E27FC236}">
                  <a16:creationId xmlns:a16="http://schemas.microsoft.com/office/drawing/2014/main" id="{6CE482F8-E9D4-4F77-86D9-99F1BB02E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 t="6267" r="48931" b="57687"/>
            <a:stretch/>
          </p:blipFill>
          <p:spPr bwMode="auto">
            <a:xfrm>
              <a:off x="225972" y="2185816"/>
              <a:ext cx="3579712" cy="21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1C4AD58D-91B7-4344-9BEB-0177DAF93912}"/>
                </a:ext>
              </a:extLst>
            </p:cNvPr>
            <p:cNvSpPr/>
            <p:nvPr/>
          </p:nvSpPr>
          <p:spPr bwMode="auto">
            <a:xfrm flipH="1">
              <a:off x="225972" y="2273589"/>
              <a:ext cx="609508" cy="31676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grpSp>
      <p:pic>
        <p:nvPicPr>
          <p:cNvPr id="46" name="Picture 20" descr="Kể chuyện Cuộc chạy đua trong rừng trang 82 SGK Tiếng Việt 3 tập 2 | Tiếng  Việt 3">
            <a:extLst>
              <a:ext uri="{FF2B5EF4-FFF2-40B4-BE49-F238E27FC236}">
                <a16:creationId xmlns:a16="http://schemas.microsoft.com/office/drawing/2014/main" id="{12EF6012-6F1E-41D3-A61D-1D109D570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3" t="994" r="3217" b="57391"/>
          <a:stretch/>
        </p:blipFill>
        <p:spPr bwMode="auto">
          <a:xfrm>
            <a:off x="3520930" y="2346679"/>
            <a:ext cx="2232341" cy="22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D98DBE6D-10AB-46EF-81A6-4CC0F31D865F}"/>
              </a:ext>
            </a:extLst>
          </p:cNvPr>
          <p:cNvSpPr/>
          <p:nvPr/>
        </p:nvSpPr>
        <p:spPr bwMode="auto">
          <a:xfrm>
            <a:off x="3534545" y="2479982"/>
            <a:ext cx="437722" cy="4562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p>
        </p:txBody>
      </p:sp>
      <p:pic>
        <p:nvPicPr>
          <p:cNvPr id="72" name="Picture 20" descr="Kể chuyện Cuộc chạy đua trong rừng trang 82 SGK Tiếng Việt 3 tập 2 | Tiếng  Việt 3">
            <a:extLst>
              <a:ext uri="{FF2B5EF4-FFF2-40B4-BE49-F238E27FC236}">
                <a16:creationId xmlns:a16="http://schemas.microsoft.com/office/drawing/2014/main" id="{6117F557-6780-4B82-9A19-3B6773FCB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4" r="56522"/>
          <a:stretch>
            <a:fillRect/>
          </a:stretch>
        </p:blipFill>
        <p:spPr bwMode="auto">
          <a:xfrm>
            <a:off x="6275357" y="2299072"/>
            <a:ext cx="2263237" cy="22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Oval 72">
            <a:extLst>
              <a:ext uri="{FF2B5EF4-FFF2-40B4-BE49-F238E27FC236}">
                <a16:creationId xmlns:a16="http://schemas.microsoft.com/office/drawing/2014/main" id="{DD2B82C6-7132-4895-8D77-19352C2593AA}"/>
              </a:ext>
            </a:extLst>
          </p:cNvPr>
          <p:cNvSpPr/>
          <p:nvPr/>
        </p:nvSpPr>
        <p:spPr bwMode="auto">
          <a:xfrm>
            <a:off x="6995580" y="2213377"/>
            <a:ext cx="571500" cy="46196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p>
        </p:txBody>
      </p:sp>
      <p:pic>
        <p:nvPicPr>
          <p:cNvPr id="74" name="Picture 20" descr="Kể chuyện Cuộc chạy đua trong rừng trang 82 SGK Tiếng Việt 3 tập 2 | Tiếng  Việt 3">
            <a:extLst>
              <a:ext uri="{FF2B5EF4-FFF2-40B4-BE49-F238E27FC236}">
                <a16:creationId xmlns:a16="http://schemas.microsoft.com/office/drawing/2014/main" id="{DEA4C683-F8C3-4AEB-AD5D-F460ED44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85" t="44420"/>
          <a:stretch>
            <a:fillRect/>
          </a:stretch>
        </p:blipFill>
        <p:spPr bwMode="auto">
          <a:xfrm>
            <a:off x="9014035" y="2346679"/>
            <a:ext cx="2224686" cy="21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CED0DE41-5CF2-4889-B81B-78FBC222A281}"/>
              </a:ext>
            </a:extLst>
          </p:cNvPr>
          <p:cNvSpPr/>
          <p:nvPr/>
        </p:nvSpPr>
        <p:spPr bwMode="auto">
          <a:xfrm>
            <a:off x="8969537" y="2205280"/>
            <a:ext cx="500062" cy="5207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p>
        </p:txBody>
      </p:sp>
      <p:sp>
        <p:nvSpPr>
          <p:cNvPr id="76" name="TextBox 75">
            <a:extLst>
              <a:ext uri="{FF2B5EF4-FFF2-40B4-BE49-F238E27FC236}">
                <a16:creationId xmlns:a16="http://schemas.microsoft.com/office/drawing/2014/main" id="{71341C53-5682-43A4-9853-AE3C4A038998}"/>
              </a:ext>
            </a:extLst>
          </p:cNvPr>
          <p:cNvSpPr txBox="1"/>
          <p:nvPr/>
        </p:nvSpPr>
        <p:spPr>
          <a:xfrm>
            <a:off x="1793764" y="490281"/>
            <a:ext cx="9287943" cy="830997"/>
          </a:xfrm>
          <a:prstGeom prst="rect">
            <a:avLst/>
          </a:prstGeom>
          <a:noFill/>
        </p:spPr>
        <p:txBody>
          <a:bodyPr wrap="square">
            <a:spAutoFit/>
          </a:bodyPr>
          <a:lstStyle/>
          <a:p>
            <a:pPr algn="ctr">
              <a:defRPr/>
            </a:pP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Cuộc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đua</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của </a:t>
            </a:r>
            <a:r>
              <a:rPr lang="en-US" sz="2400" b="1" dirty="0" err="1">
                <a:latin typeface="Times New Roman" panose="02020603050405020304" pitchFamily="18" charset="0"/>
                <a:cs typeface="Times New Roman" panose="02020603050405020304" pitchFamily="18" charset="0"/>
              </a:rPr>
              <a:t>Ngựa</a:t>
            </a:r>
            <a:r>
              <a:rPr lang="en-US" sz="2400" b="1" dirty="0">
                <a:latin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sp>
        <p:nvSpPr>
          <p:cNvPr id="38" name="椭圆 216">
            <a:extLst>
              <a:ext uri="{FF2B5EF4-FFF2-40B4-BE49-F238E27FC236}">
                <a16:creationId xmlns:a16="http://schemas.microsoft.com/office/drawing/2014/main" id="{69D690D7-695D-4774-B714-AA0B3E8100D0}"/>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40" name="TextBox 39">
            <a:extLst>
              <a:ext uri="{FF2B5EF4-FFF2-40B4-BE49-F238E27FC236}">
                <a16:creationId xmlns:a16="http://schemas.microsoft.com/office/drawing/2014/main" id="{FCC947A0-8D82-4357-BD44-475796DA6BFF}"/>
              </a:ext>
            </a:extLst>
          </p:cNvPr>
          <p:cNvSpPr txBox="1"/>
          <p:nvPr/>
        </p:nvSpPr>
        <p:spPr>
          <a:xfrm>
            <a:off x="446116" y="523600"/>
            <a:ext cx="15556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KỂ CHUYỆN</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44690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0718"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10" name="图片 9"/>
          <p:cNvPicPr>
            <a:picLocks noChangeAspect="1"/>
          </p:cNvPicPr>
          <p:nvPr/>
        </p:nvPicPr>
        <p:blipFill>
          <a:blip r:embed="rId9"/>
          <a:stretch>
            <a:fillRect/>
          </a:stretch>
        </p:blipFill>
        <p:spPr>
          <a:xfrm>
            <a:off x="10597715" y="369711"/>
            <a:ext cx="647842" cy="508125"/>
          </a:xfrm>
          <a:prstGeom prst="rect">
            <a:avLst/>
          </a:prstGeom>
        </p:spPr>
      </p:pic>
      <p:pic>
        <p:nvPicPr>
          <p:cNvPr id="50" name="图片 49"/>
          <p:cNvPicPr>
            <a:picLocks noChangeAspect="1"/>
          </p:cNvPicPr>
          <p:nvPr/>
        </p:nvPicPr>
        <p:blipFill>
          <a:blip r:embed="rId9"/>
          <a:stretch>
            <a:fillRect/>
          </a:stretch>
        </p:blipFill>
        <p:spPr>
          <a:xfrm>
            <a:off x="9704144" y="652931"/>
            <a:ext cx="647842" cy="508125"/>
          </a:xfrm>
          <a:prstGeom prst="rect">
            <a:avLst/>
          </a:prstGeom>
        </p:spPr>
      </p:pic>
      <p:sp>
        <p:nvSpPr>
          <p:cNvPr id="29" name="Freeform 5">
            <a:extLst>
              <a:ext uri="{FF2B5EF4-FFF2-40B4-BE49-F238E27FC236}">
                <a16:creationId xmlns:a16="http://schemas.microsoft.com/office/drawing/2014/main" id="{FDA11D0F-A600-41B9-8B8E-77D0BDE67E19}"/>
              </a:ext>
            </a:extLst>
          </p:cNvPr>
          <p:cNvSpPr/>
          <p:nvPr/>
        </p:nvSpPr>
        <p:spPr bwMode="auto">
          <a:xfrm>
            <a:off x="333631" y="142030"/>
            <a:ext cx="11244649"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defRPr/>
            </a:pPr>
            <a:endParaRPr lang="en-US" b="1" dirty="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图形 1"/>
          <p:cNvPicPr>
            <a:picLocks noChangeAspect="1"/>
          </p:cNvPicPr>
          <p:nvPr/>
        </p:nvPicPr>
        <p:blipFill>
          <a:blip r:embed="rId10"/>
          <a:stretch>
            <a:fillRect/>
          </a:stretch>
        </p:blipFill>
        <p:spPr>
          <a:xfrm>
            <a:off x="5295047" y="4012395"/>
            <a:ext cx="1851285" cy="2429811"/>
          </a:xfrm>
          <a:prstGeom prst="rect">
            <a:avLst/>
          </a:prstGeom>
        </p:spPr>
      </p:pic>
      <p:pic>
        <p:nvPicPr>
          <p:cNvPr id="4" name="图片 3"/>
          <p:cNvPicPr>
            <a:picLocks noChangeAspect="1"/>
          </p:cNvPicPr>
          <p:nvPr/>
        </p:nvPicPr>
        <p:blipFill>
          <a:blip r:embed="rId11"/>
          <a:stretch>
            <a:fillRect/>
          </a:stretch>
        </p:blipFill>
        <p:spPr>
          <a:xfrm>
            <a:off x="7016873" y="3790967"/>
            <a:ext cx="2109150" cy="2748651"/>
          </a:xfrm>
          <a:prstGeom prst="rect">
            <a:avLst/>
          </a:prstGeom>
        </p:spPr>
      </p:pic>
      <p:pic>
        <p:nvPicPr>
          <p:cNvPr id="9" name="图片 8"/>
          <p:cNvPicPr>
            <a:picLocks noChangeAspect="1"/>
          </p:cNvPicPr>
          <p:nvPr/>
        </p:nvPicPr>
        <p:blipFill>
          <a:blip r:embed="rId12"/>
          <a:stretch>
            <a:fillRect/>
          </a:stretch>
        </p:blipFill>
        <p:spPr>
          <a:xfrm>
            <a:off x="8764413" y="4047392"/>
            <a:ext cx="1667604" cy="2605702"/>
          </a:xfrm>
          <a:prstGeom prst="rect">
            <a:avLst/>
          </a:prstGeom>
        </p:spPr>
      </p:pic>
      <p:pic>
        <p:nvPicPr>
          <p:cNvPr id="11" name="图片 10"/>
          <p:cNvPicPr>
            <a:picLocks noChangeAspect="1"/>
          </p:cNvPicPr>
          <p:nvPr/>
        </p:nvPicPr>
        <p:blipFill>
          <a:blip r:embed="rId13"/>
          <a:stretch>
            <a:fillRect/>
          </a:stretch>
        </p:blipFill>
        <p:spPr>
          <a:xfrm>
            <a:off x="627023" y="3525430"/>
            <a:ext cx="4115497" cy="3190540"/>
          </a:xfrm>
          <a:prstGeom prst="rect">
            <a:avLst/>
          </a:prstGeom>
        </p:spPr>
      </p:pic>
      <p:sp>
        <p:nvSpPr>
          <p:cNvPr id="32" name="Rectangle 31">
            <a:extLst>
              <a:ext uri="{FF2B5EF4-FFF2-40B4-BE49-F238E27FC236}">
                <a16:creationId xmlns:a16="http://schemas.microsoft.com/office/drawing/2014/main" id="{6B3FFE71-5156-457B-A702-CC21D446ADBE}"/>
              </a:ext>
            </a:extLst>
          </p:cNvPr>
          <p:cNvSpPr/>
          <p:nvPr/>
        </p:nvSpPr>
        <p:spPr>
          <a:xfrm>
            <a:off x="1633901" y="2049759"/>
            <a:ext cx="9868666" cy="1384995"/>
          </a:xfrm>
          <a:prstGeom prst="rect">
            <a:avLst/>
          </a:prstGeom>
        </p:spPr>
        <p:txBody>
          <a:bodyPr wrap="square">
            <a:spAutoFit/>
          </a:bodyPr>
          <a:lstStyle/>
          <a:p>
            <a:pPr>
              <a:lnSpc>
                <a:spcPct val="150000"/>
              </a:lnSpc>
              <a:defRPr/>
            </a:pPr>
            <a:r>
              <a:rPr lang="en-US" sz="2800" b="1" dirty="0">
                <a:ln w="0"/>
                <a:latin typeface="Times New Roman" panose="02020603050405020304" pitchFamily="18" charset="0"/>
                <a:cs typeface="Times New Roman" pitchFamily="18" charset="0"/>
              </a:rPr>
              <a:t>- </a:t>
            </a:r>
            <a:r>
              <a:rPr lang="en-US" sz="2800" b="1" dirty="0" err="1">
                <a:ln w="0"/>
                <a:latin typeface="Times New Roman" pitchFamily="18" charset="0"/>
                <a:cs typeface="Times New Roman" pitchFamily="18" charset="0"/>
              </a:rPr>
              <a:t>Đọc</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nhiều</a:t>
            </a:r>
            <a:r>
              <a:rPr lang="en-US" sz="2800" b="1" dirty="0">
                <a:ln w="0"/>
                <a:latin typeface="Times New Roman" pitchFamily="18" charset="0"/>
                <a:cs typeface="Times New Roman" pitchFamily="18" charset="0"/>
              </a:rPr>
              <a:t> </a:t>
            </a:r>
            <a:r>
              <a:rPr lang="en-US" sz="2800" b="1" dirty="0" err="1" smtClean="0">
                <a:ln w="0"/>
                <a:latin typeface="Times New Roman" pitchFamily="18" charset="0"/>
                <a:cs typeface="Times New Roman" pitchFamily="18" charset="0"/>
              </a:rPr>
              <a:t>lần</a:t>
            </a:r>
            <a:r>
              <a:rPr lang="en-US" sz="2800" b="1" dirty="0" smtClean="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bài</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tập</a:t>
            </a:r>
            <a:r>
              <a:rPr lang="en-US" sz="2800" b="1" dirty="0">
                <a:ln w="0"/>
                <a:latin typeface="Times New Roman" pitchFamily="18" charset="0"/>
                <a:cs typeface="Times New Roman" pitchFamily="18" charset="0"/>
              </a:rPr>
              <a:t> </a:t>
            </a:r>
            <a:r>
              <a:rPr lang="en-US" sz="2800" b="1" dirty="0" err="1" smtClean="0">
                <a:ln w="0"/>
                <a:latin typeface="Times New Roman" pitchFamily="18" charset="0"/>
                <a:cs typeface="Times New Roman" pitchFamily="18" charset="0"/>
              </a:rPr>
              <a:t>đọc</a:t>
            </a:r>
            <a:r>
              <a:rPr lang="en-US" sz="2800" b="1" dirty="0" smtClean="0">
                <a:ln w="0"/>
                <a:latin typeface="Times New Roman" pitchFamily="18" charset="0"/>
                <a:cs typeface="Times New Roman" pitchFamily="18" charset="0"/>
              </a:rPr>
              <a:t> </a:t>
            </a:r>
            <a:r>
              <a:rPr lang="en-US" sz="2800" b="1" dirty="0" err="1" smtClean="0">
                <a:ln w="0"/>
                <a:latin typeface="Times New Roman" pitchFamily="18" charset="0"/>
                <a:cs typeface="Times New Roman" pitchFamily="18" charset="0"/>
              </a:rPr>
              <a:t>và</a:t>
            </a:r>
            <a:r>
              <a:rPr lang="en-US" sz="2800" b="1" dirty="0" smtClean="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t</a:t>
            </a:r>
            <a:r>
              <a:rPr lang="en-US" sz="2800" b="1" dirty="0" err="1" smtClean="0">
                <a:ln w="0"/>
                <a:latin typeface="Times New Roman" pitchFamily="18" charset="0"/>
                <a:cs typeface="Times New Roman" pitchFamily="18" charset="0"/>
              </a:rPr>
              <a:t>rả</a:t>
            </a:r>
            <a:r>
              <a:rPr lang="en-US" sz="2800" b="1" dirty="0" smtClean="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lời</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lại</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các</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câu</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hỏi</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đã</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học</a:t>
            </a:r>
            <a:r>
              <a:rPr lang="en-US" sz="2800" b="1" dirty="0">
                <a:ln w="0"/>
                <a:latin typeface="Times New Roman" pitchFamily="18" charset="0"/>
                <a:cs typeface="Times New Roman" pitchFamily="18" charset="0"/>
              </a:rPr>
              <a:t>.</a:t>
            </a:r>
          </a:p>
          <a:p>
            <a:pPr>
              <a:lnSpc>
                <a:spcPct val="150000"/>
              </a:lnSpc>
              <a:defRPr/>
            </a:pP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Tập</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kể</a:t>
            </a:r>
            <a:r>
              <a:rPr lang="en-US" sz="2800" b="1" dirty="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lại</a:t>
            </a:r>
            <a:r>
              <a:rPr lang="en-US" sz="2800" b="1" dirty="0">
                <a:ln w="0"/>
                <a:latin typeface="Times New Roman" pitchFamily="18" charset="0"/>
                <a:cs typeface="Times New Roman" pitchFamily="18" charset="0"/>
              </a:rPr>
              <a:t> </a:t>
            </a:r>
            <a:r>
              <a:rPr lang="en-US" sz="2800" b="1" dirty="0" err="1" smtClean="0">
                <a:ln w="0"/>
                <a:latin typeface="Times New Roman" pitchFamily="18" charset="0"/>
                <a:cs typeface="Times New Roman" pitchFamily="18" charset="0"/>
              </a:rPr>
              <a:t>câu</a:t>
            </a:r>
            <a:r>
              <a:rPr lang="en-US" sz="2800" b="1" dirty="0" smtClean="0">
                <a:ln w="0"/>
                <a:latin typeface="Times New Roman" pitchFamily="18" charset="0"/>
                <a:cs typeface="Times New Roman" pitchFamily="18" charset="0"/>
              </a:rPr>
              <a:t> </a:t>
            </a:r>
            <a:r>
              <a:rPr lang="en-US" sz="2800" b="1" dirty="0" err="1">
                <a:ln w="0"/>
                <a:latin typeface="Times New Roman" pitchFamily="18" charset="0"/>
                <a:cs typeface="Times New Roman" pitchFamily="18" charset="0"/>
              </a:rPr>
              <a:t>chuyện</a:t>
            </a:r>
            <a:r>
              <a:rPr lang="en-US" sz="2800" b="1" dirty="0" smtClean="0">
                <a:ln w="0"/>
                <a:latin typeface="Times New Roman" pitchFamily="18" charset="0"/>
                <a:cs typeface="Times New Roman" pitchFamily="18" charset="0"/>
              </a:rPr>
              <a:t>.</a:t>
            </a:r>
            <a:endParaRPr lang="en-US" sz="2800" b="1" dirty="0">
              <a:ln w="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3CFD1C9-8F5D-413A-B5D6-D63DD36917BD}"/>
              </a:ext>
            </a:extLst>
          </p:cNvPr>
          <p:cNvSpPr txBox="1"/>
          <p:nvPr/>
        </p:nvSpPr>
        <p:spPr>
          <a:xfrm>
            <a:off x="5185954" y="1110343"/>
            <a:ext cx="2932612" cy="707886"/>
          </a:xfrm>
          <a:prstGeom prst="rect">
            <a:avLst/>
          </a:prstGeom>
          <a:noFill/>
        </p:spPr>
        <p:txBody>
          <a:bodyPr wrap="square" rtlCol="0">
            <a:spAutoFit/>
          </a:bodyPr>
          <a:lstStyle/>
          <a:p>
            <a:pPr algn="ctr"/>
            <a:r>
              <a:rPr lang="en-US" sz="4000" b="1" dirty="0">
                <a:solidFill>
                  <a:schemeClr val="accent4">
                    <a:lumMod val="75000"/>
                  </a:schemeClr>
                </a:solidFill>
                <a:latin typeface="Times New Roman" panose="02020603050405020304" pitchFamily="18" charset="0"/>
                <a:cs typeface="Times New Roman" panose="02020603050405020304" pitchFamily="18" charset="0"/>
              </a:rPr>
              <a:t>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 calcmode="lin" valueType="num">
                                      <p:cBhvr>
                                        <p:cTn id="14" dur="500" fill="hold"/>
                                        <p:tgtEl>
                                          <p:spTgt spid="3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5" name="Picture 7" descr="Picture2">
            <a:extLst>
              <a:ext uri="{FF2B5EF4-FFF2-40B4-BE49-F238E27FC236}">
                <a16:creationId xmlns:a16="http://schemas.microsoft.com/office/drawing/2014/main" id="{64E60B8F-1642-43BC-A72B-005BAECFA0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50134" y="462643"/>
            <a:ext cx="7218409" cy="606878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7" name="图片 19">
            <a:extLst>
              <a:ext uri="{FF2B5EF4-FFF2-40B4-BE49-F238E27FC236}">
                <a16:creationId xmlns:a16="http://schemas.microsoft.com/office/drawing/2014/main" id="{F0B81764-7B5E-43AD-AF37-5DF60B0EA15C}"/>
              </a:ext>
            </a:extLst>
          </p:cNvPr>
          <p:cNvPicPr>
            <a:picLocks noChangeAspect="1"/>
          </p:cNvPicPr>
          <p:nvPr/>
        </p:nvPicPr>
        <p:blipFill>
          <a:blip r:embed="rId5"/>
          <a:stretch>
            <a:fillRect/>
          </a:stretch>
        </p:blipFill>
        <p:spPr>
          <a:xfrm rot="20838535">
            <a:off x="555332" y="394352"/>
            <a:ext cx="991199" cy="1486839"/>
          </a:xfrm>
          <a:prstGeom prst="rect">
            <a:avLst/>
          </a:prstGeom>
        </p:spPr>
      </p:pic>
      <p:pic>
        <p:nvPicPr>
          <p:cNvPr id="28" name="图片 20">
            <a:extLst>
              <a:ext uri="{FF2B5EF4-FFF2-40B4-BE49-F238E27FC236}">
                <a16:creationId xmlns:a16="http://schemas.microsoft.com/office/drawing/2014/main" id="{0599D997-047B-4165-A887-4CF6437E66CD}"/>
              </a:ext>
            </a:extLst>
          </p:cNvPr>
          <p:cNvPicPr>
            <a:picLocks noChangeAspect="1"/>
          </p:cNvPicPr>
          <p:nvPr/>
        </p:nvPicPr>
        <p:blipFill>
          <a:blip r:embed="rId6"/>
          <a:stretch>
            <a:fillRect/>
          </a:stretch>
        </p:blipFill>
        <p:spPr>
          <a:xfrm>
            <a:off x="10664710" y="5084559"/>
            <a:ext cx="1270466" cy="1611047"/>
          </a:xfrm>
          <a:prstGeom prst="rect">
            <a:avLst/>
          </a:prstGeom>
        </p:spPr>
      </p:pic>
    </p:spTree>
    <p:extLst>
      <p:ext uri="{BB962C8B-B14F-4D97-AF65-F5344CB8AC3E}">
        <p14:creationId xmlns:p14="http://schemas.microsoft.com/office/powerpoint/2010/main" val="2576497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100919" y="4192859"/>
            <a:ext cx="2546941" cy="1566754"/>
            <a:chOff x="5128673" y="2043064"/>
            <a:chExt cx="2546941" cy="1566754"/>
          </a:xfrm>
        </p:grpSpPr>
        <p:sp>
          <p:nvSpPr>
            <p:cNvPr id="30" name="文本框 29"/>
            <p:cNvSpPr txBox="1"/>
            <p:nvPr/>
          </p:nvSpPr>
          <p:spPr>
            <a:xfrm>
              <a:off x="5741522" y="2043064"/>
              <a:ext cx="1321244" cy="400110"/>
            </a:xfrm>
            <a:prstGeom prst="rect">
              <a:avLst/>
            </a:prstGeom>
            <a:noFill/>
          </p:spPr>
          <p:txBody>
            <a:bodyPr wrap="square" rtlCol="0">
              <a:spAutoFit/>
            </a:bodyPr>
            <a:lstStyle/>
            <a:p>
              <a:pPr algn="dist"/>
              <a:r>
                <a:rPr lang="zh-CN" altLang="en-US" sz="2000">
                  <a:solidFill>
                    <a:schemeClr val="bg1"/>
                  </a:solidFill>
                  <a:latin typeface="华文细黑" panose="02010600040101010101" pitchFamily="2" charset="-122"/>
                  <a:ea typeface="华文细黑" panose="02010600040101010101" pitchFamily="2" charset="-122"/>
                </a:rPr>
                <a:t>儿童教育</a:t>
              </a:r>
              <a:endParaRPr lang="zh-CN" altLang="en-US" sz="2000" dirty="0">
                <a:solidFill>
                  <a:schemeClr val="bg1"/>
                </a:solidFill>
                <a:latin typeface="华文细黑" panose="02010600040101010101" pitchFamily="2" charset="-122"/>
                <a:ea typeface="华文细黑" panose="02010600040101010101" pitchFamily="2" charset="-122"/>
              </a:endParaRPr>
            </a:p>
          </p:txBody>
        </p:sp>
        <p:cxnSp>
          <p:nvCxnSpPr>
            <p:cNvPr id="31" name="直接连接符 30"/>
            <p:cNvCxnSpPr/>
            <p:nvPr/>
          </p:nvCxnSpPr>
          <p:spPr>
            <a:xfrm>
              <a:off x="6171322" y="2571028"/>
              <a:ext cx="4616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128673" y="2631089"/>
              <a:ext cx="2546941" cy="978729"/>
            </a:xfrm>
            <a:prstGeom prst="rect">
              <a:avLst/>
            </a:prstGeom>
          </p:spPr>
          <p:txBody>
            <a:bodyPr wrap="square">
              <a:spAutoFit/>
            </a:bodyPr>
            <a:lstStyle/>
            <a:p>
              <a:pPr algn="ctr">
                <a:lnSpc>
                  <a:spcPct val="120000"/>
                </a:lnSpc>
              </a:pPr>
              <a:r>
                <a:rPr lang="en-US" altLang="zh-CN" sz="1200" dirty="0">
                  <a:solidFill>
                    <a:schemeClr val="bg1"/>
                  </a:solidFill>
                  <a:latin typeface="华文细黑" panose="02010600040101010101" pitchFamily="2" charset="-122"/>
                  <a:ea typeface="华文细黑" panose="02010600040101010101" pitchFamily="2" charset="-122"/>
                </a:rPr>
                <a:t>This PPT template for the rice husk designer pencil demo works, focusing on the production of high-end design</a:t>
              </a:r>
              <a:endParaRPr lang="zh-CN" altLang="en-US" sz="1200" dirty="0">
                <a:solidFill>
                  <a:schemeClr val="bg1"/>
                </a:solidFill>
                <a:latin typeface="华文细黑" panose="02010600040101010101" pitchFamily="2" charset="-122"/>
                <a:ea typeface="华文细黑" panose="02010600040101010101" pitchFamily="2" charset="-122"/>
              </a:endParaRPr>
            </a:p>
          </p:txBody>
        </p:sp>
      </p:grpSp>
      <p:pic>
        <p:nvPicPr>
          <p:cNvPr id="33" name="Picture 2" descr="TV3.2 - trang80.jpg">
            <a:extLst>
              <a:ext uri="{FF2B5EF4-FFF2-40B4-BE49-F238E27FC236}">
                <a16:creationId xmlns:a16="http://schemas.microsoft.com/office/drawing/2014/main" id="{6000131E-C768-45A2-B158-9D3CCF32437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135358" y="2296657"/>
            <a:ext cx="6127518" cy="419251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0C8738-D169-4233-9EFA-09F71CEB9512}"/>
              </a:ext>
            </a:extLst>
          </p:cNvPr>
          <p:cNvSpPr txBox="1"/>
          <p:nvPr/>
        </p:nvSpPr>
        <p:spPr>
          <a:xfrm>
            <a:off x="2333353" y="225650"/>
            <a:ext cx="7931874" cy="1862048"/>
          </a:xfrm>
          <a:prstGeom prst="rect">
            <a:avLst/>
          </a:prstGeom>
          <a:noFill/>
        </p:spPr>
        <p:txBody>
          <a:bodyPr wrap="square" rtlCol="0">
            <a:spAutoFit/>
          </a:bodyPr>
          <a:lstStyle/>
          <a:p>
            <a:pPr algn="ctr">
              <a:lnSpc>
                <a:spcPts val="4600"/>
              </a:lnSpc>
            </a:pPr>
            <a:r>
              <a:rPr lang="en-US" sz="2800" b="1" i="1" dirty="0" err="1">
                <a:latin typeface="HP001 4 hàng" panose="020B0603050302020204" pitchFamily="34" charset="0"/>
              </a:rPr>
              <a:t>Thứ</a:t>
            </a:r>
            <a:r>
              <a:rPr lang="en-US" sz="2800" b="1" i="1" dirty="0">
                <a:latin typeface="HP001 4 hàng" panose="020B0603050302020204" pitchFamily="34" charset="0"/>
              </a:rPr>
              <a:t> </a:t>
            </a:r>
            <a:r>
              <a:rPr lang="en-US" sz="2800" b="1" i="1" dirty="0" err="1" smtClean="0">
                <a:latin typeface="HP001 4 hàng" panose="020B0603050302020204" pitchFamily="34" charset="0"/>
              </a:rPr>
              <a:t>hai</a:t>
            </a:r>
            <a:r>
              <a:rPr lang="en-US" sz="2800" b="1" i="1" dirty="0" smtClean="0">
                <a:latin typeface="HP001 4 hàng" panose="020B0603050302020204" pitchFamily="34" charset="0"/>
              </a:rPr>
              <a:t> </a:t>
            </a:r>
            <a:r>
              <a:rPr lang="en-US" sz="2800" b="1" i="1" dirty="0" err="1" smtClean="0">
                <a:latin typeface="HP001 4 hàng" panose="020B0603050302020204" pitchFamily="34" charset="0"/>
              </a:rPr>
              <a:t>ngày</a:t>
            </a:r>
            <a:r>
              <a:rPr lang="en-US" sz="2800" b="1" i="1" dirty="0" smtClean="0">
                <a:latin typeface="HP001 4 hàng" panose="020B0603050302020204" pitchFamily="34" charset="0"/>
              </a:rPr>
              <a:t> 28 </a:t>
            </a:r>
            <a:r>
              <a:rPr lang="en-US" sz="2800" b="1" i="1" dirty="0" err="1" smtClean="0">
                <a:latin typeface="HP001 4 hàng" panose="020B0603050302020204" pitchFamily="34" charset="0"/>
              </a:rPr>
              <a:t>tháng</a:t>
            </a:r>
            <a:r>
              <a:rPr lang="en-US" sz="2800" b="1" i="1" dirty="0" smtClean="0">
                <a:latin typeface="HP001 4 hàng" panose="020B0603050302020204" pitchFamily="34" charset="0"/>
              </a:rPr>
              <a:t> 3 </a:t>
            </a:r>
            <a:r>
              <a:rPr lang="en-US" sz="2800" b="1" i="1" dirty="0" err="1" smtClean="0">
                <a:latin typeface="HP001 4 hàng" panose="020B0603050302020204" pitchFamily="34" charset="0"/>
              </a:rPr>
              <a:t>năm</a:t>
            </a:r>
            <a:r>
              <a:rPr lang="en-US" sz="2800" b="1" i="1" dirty="0" smtClean="0">
                <a:latin typeface="HP001 4 hàng" panose="020B0603050302020204" pitchFamily="34" charset="0"/>
              </a:rPr>
              <a:t> </a:t>
            </a:r>
            <a:r>
              <a:rPr lang="en-US" sz="2800" b="1" i="1" dirty="0">
                <a:latin typeface="HP001 4 hàng" panose="020B0603050302020204" pitchFamily="34" charset="0"/>
              </a:rPr>
              <a:t>2022</a:t>
            </a:r>
          </a:p>
          <a:p>
            <a:pPr algn="ctr">
              <a:lnSpc>
                <a:spcPts val="4600"/>
              </a:lnSpc>
            </a:pPr>
            <a:r>
              <a:rPr lang="en-US" sz="2800" b="1" i="1" dirty="0" err="1">
                <a:latin typeface="HP001 4 hàng" panose="020B0603050302020204" pitchFamily="34" charset="0"/>
              </a:rPr>
              <a:t>Tập</a:t>
            </a:r>
            <a:r>
              <a:rPr lang="en-US" sz="2800" b="1" i="1" dirty="0">
                <a:latin typeface="HP001 4 hàng" panose="020B0603050302020204" pitchFamily="34" charset="0"/>
              </a:rPr>
              <a:t> </a:t>
            </a:r>
            <a:r>
              <a:rPr lang="en-US" sz="2800" b="1" i="1" dirty="0" err="1">
                <a:latin typeface="HP001 4 hàng" panose="020B0603050302020204" pitchFamily="34" charset="0"/>
              </a:rPr>
              <a:t>đọc</a:t>
            </a:r>
            <a:r>
              <a:rPr lang="en-US" sz="2800" b="1" i="1" dirty="0">
                <a:latin typeface="HP001 4 hàng" panose="020B0603050302020204" pitchFamily="34" charset="0"/>
              </a:rPr>
              <a:t> – </a:t>
            </a:r>
            <a:r>
              <a:rPr lang="en-US" sz="2800" b="1" i="1" dirty="0" err="1">
                <a:latin typeface="HP001 4 hàng" panose="020B0603050302020204" pitchFamily="34" charset="0"/>
              </a:rPr>
              <a:t>Kể</a:t>
            </a:r>
            <a:r>
              <a:rPr lang="en-US" sz="2800" b="1" i="1" dirty="0">
                <a:latin typeface="HP001 4 hàng" panose="020B0603050302020204" pitchFamily="34" charset="0"/>
              </a:rPr>
              <a:t> </a:t>
            </a:r>
            <a:r>
              <a:rPr lang="en-US" sz="2800" b="1" i="1" dirty="0" err="1">
                <a:latin typeface="HP001 4 hàng" panose="020B0603050302020204" pitchFamily="34" charset="0"/>
              </a:rPr>
              <a:t>chuyện</a:t>
            </a:r>
            <a:endParaRPr lang="en-US" sz="2800" b="1" i="1" dirty="0">
              <a:latin typeface="HP001 4 hàng" panose="020B0603050302020204" pitchFamily="34" charset="0"/>
            </a:endParaRPr>
          </a:p>
          <a:p>
            <a:pPr algn="ctr">
              <a:lnSpc>
                <a:spcPts val="4600"/>
              </a:lnSpc>
            </a:pPr>
            <a:r>
              <a:rPr lang="en-US" sz="2800" b="1" i="1" dirty="0">
                <a:solidFill>
                  <a:srgbClr val="FF0000"/>
                </a:solidFill>
                <a:latin typeface="HP001 4 hàng" panose="020B0603050302020204" pitchFamily="34" charset="0"/>
              </a:rPr>
              <a:t>Cuộc </a:t>
            </a:r>
            <a:r>
              <a:rPr lang="en-US" sz="2800" b="1" i="1" dirty="0" err="1">
                <a:solidFill>
                  <a:srgbClr val="FF0000"/>
                </a:solidFill>
                <a:latin typeface="HP001 4 hàng" panose="020B0603050302020204" pitchFamily="34" charset="0"/>
              </a:rPr>
              <a:t>chạy</a:t>
            </a:r>
            <a:r>
              <a:rPr lang="en-US" sz="2800" b="1" i="1" dirty="0">
                <a:solidFill>
                  <a:srgbClr val="FF0000"/>
                </a:solidFill>
                <a:latin typeface="HP001 4 hàng" panose="020B0603050302020204" pitchFamily="34" charset="0"/>
              </a:rPr>
              <a:t> </a:t>
            </a:r>
            <a:r>
              <a:rPr lang="en-US" sz="2800" b="1" i="1" dirty="0" err="1">
                <a:solidFill>
                  <a:srgbClr val="FF0000"/>
                </a:solidFill>
                <a:latin typeface="HP001 4 hàng" panose="020B0603050302020204" pitchFamily="34" charset="0"/>
              </a:rPr>
              <a:t>đua</a:t>
            </a:r>
            <a:r>
              <a:rPr lang="en-US" sz="2800" b="1" i="1" dirty="0">
                <a:solidFill>
                  <a:srgbClr val="FF0000"/>
                </a:solidFill>
                <a:latin typeface="HP001 4 hàng" panose="020B0603050302020204" pitchFamily="34" charset="0"/>
              </a:rPr>
              <a:t> </a:t>
            </a:r>
            <a:r>
              <a:rPr lang="en-US" sz="2800" b="1" i="1" dirty="0" err="1">
                <a:solidFill>
                  <a:srgbClr val="FF0000"/>
                </a:solidFill>
                <a:latin typeface="HP001 4 hàng" panose="020B0603050302020204" pitchFamily="34" charset="0"/>
              </a:rPr>
              <a:t>trong</a:t>
            </a:r>
            <a:r>
              <a:rPr lang="en-US" sz="2800" b="1" i="1" dirty="0">
                <a:solidFill>
                  <a:srgbClr val="FF0000"/>
                </a:solidFill>
                <a:latin typeface="HP001 4 hàng" panose="020B0603050302020204" pitchFamily="34" charset="0"/>
              </a:rPr>
              <a:t> </a:t>
            </a:r>
            <a:r>
              <a:rPr lang="en-US" sz="2800" b="1" i="1" dirty="0" err="1">
                <a:solidFill>
                  <a:srgbClr val="FF0000"/>
                </a:solidFill>
                <a:latin typeface="HP001 4 hàng" panose="020B0603050302020204" pitchFamily="34" charset="0"/>
              </a:rPr>
              <a:t>rừng</a:t>
            </a:r>
            <a:endParaRPr lang="en-US" sz="2800" b="1" i="1" dirty="0">
              <a:solidFill>
                <a:srgbClr val="FF0000"/>
              </a:solidFill>
              <a:latin typeface="HP001 4 hàng" panose="020B0603050302020204" pitchFamily="34" charset="0"/>
            </a:endParaRPr>
          </a:p>
        </p:txBody>
      </p:sp>
      <p:pic>
        <p:nvPicPr>
          <p:cNvPr id="34" name="图形 1">
            <a:extLst>
              <a:ext uri="{FF2B5EF4-FFF2-40B4-BE49-F238E27FC236}">
                <a16:creationId xmlns:a16="http://schemas.microsoft.com/office/drawing/2014/main" id="{0DCA3A1B-0514-4DB8-9BEF-21D140AC91A9}"/>
              </a:ext>
            </a:extLst>
          </p:cNvPr>
          <p:cNvPicPr>
            <a:picLocks noChangeAspect="1"/>
          </p:cNvPicPr>
          <p:nvPr/>
        </p:nvPicPr>
        <p:blipFill>
          <a:blip r:embed="rId4"/>
          <a:stretch>
            <a:fillRect/>
          </a:stretch>
        </p:blipFill>
        <p:spPr>
          <a:xfrm>
            <a:off x="455369" y="5229648"/>
            <a:ext cx="959636" cy="1259522"/>
          </a:xfrm>
          <a:prstGeom prst="rect">
            <a:avLst/>
          </a:prstGeom>
        </p:spPr>
      </p:pic>
      <p:pic>
        <p:nvPicPr>
          <p:cNvPr id="35" name="图片 3">
            <a:extLst>
              <a:ext uri="{FF2B5EF4-FFF2-40B4-BE49-F238E27FC236}">
                <a16:creationId xmlns:a16="http://schemas.microsoft.com/office/drawing/2014/main" id="{A14315A1-121C-45A2-9BF8-A92CFC7B9363}"/>
              </a:ext>
            </a:extLst>
          </p:cNvPr>
          <p:cNvPicPr>
            <a:picLocks noChangeAspect="1"/>
          </p:cNvPicPr>
          <p:nvPr/>
        </p:nvPicPr>
        <p:blipFill>
          <a:blip r:embed="rId5"/>
          <a:stretch>
            <a:fillRect/>
          </a:stretch>
        </p:blipFill>
        <p:spPr>
          <a:xfrm>
            <a:off x="1269919" y="5229648"/>
            <a:ext cx="1093303" cy="1424796"/>
          </a:xfrm>
          <a:prstGeom prst="rect">
            <a:avLst/>
          </a:prstGeom>
        </p:spPr>
      </p:pic>
      <p:pic>
        <p:nvPicPr>
          <p:cNvPr id="36" name="图片 8">
            <a:extLst>
              <a:ext uri="{FF2B5EF4-FFF2-40B4-BE49-F238E27FC236}">
                <a16:creationId xmlns:a16="http://schemas.microsoft.com/office/drawing/2014/main" id="{5AD3B545-ED91-4CB8-A131-924B9E612133}"/>
              </a:ext>
            </a:extLst>
          </p:cNvPr>
          <p:cNvPicPr>
            <a:picLocks noChangeAspect="1"/>
          </p:cNvPicPr>
          <p:nvPr/>
        </p:nvPicPr>
        <p:blipFill>
          <a:blip r:embed="rId6"/>
          <a:stretch>
            <a:fillRect/>
          </a:stretch>
        </p:blipFill>
        <p:spPr>
          <a:xfrm>
            <a:off x="2171093" y="5303747"/>
            <a:ext cx="864423" cy="1350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721960" y="-352825"/>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799" y="784048"/>
            <a:ext cx="2362401" cy="1378067"/>
          </a:xfrm>
          <a:prstGeom prst="rect">
            <a:avLst/>
          </a:prstGeom>
        </p:spPr>
      </p:pic>
      <p:sp>
        <p:nvSpPr>
          <p:cNvPr id="12" name="TextBox 11"/>
          <p:cNvSpPr txBox="1"/>
          <p:nvPr/>
        </p:nvSpPr>
        <p:spPr>
          <a:xfrm>
            <a:off x="3448825" y="2162115"/>
            <a:ext cx="5636202" cy="1446550"/>
          </a:xfrm>
          <a:prstGeom prst="rect">
            <a:avLst/>
          </a:prstGeom>
          <a:noFill/>
        </p:spPr>
        <p:txBody>
          <a:bodyPr wrap="square" rtlCol="0">
            <a:spAutoFit/>
          </a:bodyPr>
          <a:lstStyle/>
          <a:p>
            <a:r>
              <a:rPr lang="en-US" sz="8800" b="1" dirty="0" err="1" smtClean="0">
                <a:latin typeface="Times New Roman" panose="02020603050405020304" pitchFamily="18" charset="0"/>
                <a:cs typeface="Times New Roman" panose="02020603050405020304" pitchFamily="18" charset="0"/>
              </a:rPr>
              <a:t>Luyện</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đọc</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669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279684"/>
            <a:ext cx="10880271" cy="784830"/>
          </a:xfrm>
          <a:prstGeom prst="rect">
            <a:avLst/>
          </a:prstGeom>
          <a:noFill/>
        </p:spPr>
        <p:txBody>
          <a:bodyPr wrap="square">
            <a:spAutoFit/>
          </a:bodyPr>
          <a:lstStyle/>
          <a:p>
            <a:pPr algn="ctr"/>
            <a:r>
              <a:rPr lang="vi-VN" altLang="en-US" sz="2400" b="1" dirty="0">
                <a:solidFill>
                  <a:schemeClr val="accent1">
                    <a:lumMod val="75000"/>
                  </a:schemeClr>
                </a:solidFill>
                <a:latin typeface="+mj-lt"/>
              </a:rPr>
              <a:t>Cuộc chạy đua ở trong rừng</a:t>
            </a:r>
          </a:p>
          <a:p>
            <a:pPr algn="just"/>
            <a:r>
              <a:rPr lang="en-US" altLang="en-US" sz="2100" dirty="0" smtClean="0">
                <a:solidFill>
                  <a:srgbClr val="0070C0"/>
                </a:solidFill>
                <a:latin typeface="+mj-lt"/>
              </a:rPr>
              <a:t> </a:t>
            </a:r>
            <a:endParaRPr lang="vi-VN" altLang="en-US" sz="2000" b="0" dirty="0">
              <a:latin typeface="+mj-lt"/>
            </a:endParaRPr>
          </a:p>
        </p:txBody>
      </p:sp>
      <p:sp>
        <p:nvSpPr>
          <p:cNvPr id="7" name="Rectangle 6"/>
          <p:cNvSpPr/>
          <p:nvPr/>
        </p:nvSpPr>
        <p:spPr>
          <a:xfrm>
            <a:off x="488149" y="699941"/>
            <a:ext cx="11098744" cy="1323439"/>
          </a:xfrm>
          <a:prstGeom prst="rect">
            <a:avLst/>
          </a:prstGeom>
        </p:spPr>
        <p:txBody>
          <a:bodyPr wrap="square">
            <a:spAutoFit/>
          </a:bodyPr>
          <a:lstStyle/>
          <a:p>
            <a:pPr algn="just"/>
            <a:r>
              <a:rPr lang="vi-VN" altLang="en-US" sz="2000" dirty="0">
                <a:latin typeface="+mj-lt"/>
              </a:rPr>
              <a:t>1. Ngày mai, muông thú trong rừng mở cuộc thi chạy để chọn con vật chạy nhanh nhất.</a:t>
            </a:r>
          </a:p>
          <a:p>
            <a:pPr algn="just"/>
            <a:r>
              <a:rPr lang="en-US" altLang="en-US" sz="2000" dirty="0">
                <a:latin typeface="+mj-lt"/>
              </a:rPr>
              <a:t>   </a:t>
            </a:r>
            <a:r>
              <a:rPr lang="vi-VN" altLang="en-US" sz="2000" dirty="0">
                <a:latin typeface="+mj-lt"/>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a:t>
            </a:r>
            <a:r>
              <a:rPr lang="en-US" altLang="en-US" sz="2000" dirty="0">
                <a:latin typeface="+mj-lt"/>
              </a:rPr>
              <a:t> </a:t>
            </a:r>
            <a:r>
              <a:rPr lang="en-US" altLang="en-US" sz="2000" dirty="0" smtClean="0">
                <a:latin typeface="+mj-lt"/>
              </a:rPr>
              <a:t>                </a:t>
            </a:r>
            <a:r>
              <a:rPr lang="vi-VN" altLang="en-US" sz="2000" dirty="0" smtClean="0">
                <a:latin typeface="+mj-lt"/>
              </a:rPr>
              <a:t> </a:t>
            </a:r>
            <a:r>
              <a:rPr lang="en-US" altLang="en-US" sz="2000" dirty="0" smtClean="0">
                <a:latin typeface="+mj-lt"/>
              </a:rPr>
              <a:t>  </a:t>
            </a:r>
            <a:r>
              <a:rPr lang="vi-VN" altLang="en-US" sz="2000" dirty="0" smtClean="0">
                <a:latin typeface="+mj-lt"/>
              </a:rPr>
              <a:t>ra </a:t>
            </a:r>
            <a:r>
              <a:rPr lang="vi-VN" altLang="en-US" sz="2000" dirty="0">
                <a:latin typeface="+mj-lt"/>
              </a:rPr>
              <a:t>dáng </a:t>
            </a:r>
            <a:r>
              <a:rPr lang="en-US" altLang="en-US" sz="2000" dirty="0" err="1">
                <a:latin typeface="Times New Roman" panose="02020603050405020304" pitchFamily="18" charset="0"/>
                <a:cs typeface="Times New Roman" panose="02020603050405020304" pitchFamily="18" charset="0"/>
              </a:rPr>
              <a:t>một</a:t>
            </a:r>
            <a:r>
              <a:rPr lang="en-US" altLang="en-US" sz="2000" dirty="0">
                <a:latin typeface="+mj-lt"/>
              </a:rPr>
              <a:t> </a:t>
            </a:r>
            <a:r>
              <a:rPr lang="vi-VN" altLang="en-US" sz="2000" dirty="0">
                <a:latin typeface="+mj-lt"/>
              </a:rPr>
              <a:t>nhà vô địch…</a:t>
            </a:r>
          </a:p>
        </p:txBody>
      </p:sp>
      <p:sp>
        <p:nvSpPr>
          <p:cNvPr id="8" name="Rectangle 7"/>
          <p:cNvSpPr/>
          <p:nvPr/>
        </p:nvSpPr>
        <p:spPr>
          <a:xfrm>
            <a:off x="488149" y="2037667"/>
            <a:ext cx="11098744" cy="1323439"/>
          </a:xfrm>
          <a:prstGeom prst="rect">
            <a:avLst/>
          </a:prstGeom>
        </p:spPr>
        <p:txBody>
          <a:bodyPr wrap="square">
            <a:spAutoFit/>
          </a:bodyPr>
          <a:lstStyle/>
          <a:p>
            <a:pPr algn="just"/>
            <a:r>
              <a:rPr lang="vi-VN" altLang="en-US" sz="2000" dirty="0">
                <a:latin typeface="+mj-lt"/>
              </a:rPr>
              <a:t>2. Ngựa Cha thấy thế bảo:</a:t>
            </a:r>
          </a:p>
          <a:p>
            <a:pPr algn="just"/>
            <a:r>
              <a:rPr lang="en-US" altLang="en-US" sz="2000" dirty="0">
                <a:latin typeface="+mj-lt"/>
              </a:rPr>
              <a:t>   </a:t>
            </a:r>
            <a:r>
              <a:rPr lang="vi-VN" altLang="en-US" sz="2000" dirty="0">
                <a:latin typeface="+mj-lt"/>
              </a:rPr>
              <a:t>- Con trai à, con phải đến bác thợ rèn để xem lại bộ móng.</a:t>
            </a:r>
            <a:r>
              <a:rPr lang="en-US" altLang="en-US" sz="2000" dirty="0">
                <a:latin typeface="+mj-lt"/>
              </a:rPr>
              <a:t> </a:t>
            </a:r>
            <a:r>
              <a:rPr lang="en-US" altLang="en-US" sz="2000" dirty="0" err="1">
                <a:latin typeface="Times New Roman" panose="02020603050405020304" pitchFamily="18" charset="0"/>
                <a:cs typeface="Times New Roman" panose="02020603050405020304" pitchFamily="18" charset="0"/>
              </a:rPr>
              <a:t>Nó</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cần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cuộc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đua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hơn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bộ</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đẹp</a:t>
            </a:r>
            <a:r>
              <a:rPr lang="en-US" altLang="en-US" sz="2000" dirty="0" smtClean="0">
                <a:latin typeface="Times New Roman" panose="02020603050405020304" pitchFamily="18" charset="0"/>
                <a:cs typeface="Times New Roman" panose="02020603050405020304" pitchFamily="18" charset="0"/>
              </a:rPr>
              <a:t>. </a:t>
            </a:r>
            <a:r>
              <a:rPr lang="vi-VN" altLang="en-US" sz="2000" dirty="0" smtClean="0">
                <a:latin typeface="+mj-lt"/>
              </a:rPr>
              <a:t>Ngựa </a:t>
            </a:r>
            <a:r>
              <a:rPr lang="vi-VN" altLang="en-US" sz="2000" dirty="0">
                <a:latin typeface="+mj-lt"/>
              </a:rPr>
              <a:t>Con không rời bóng mình dưới nước</a:t>
            </a:r>
            <a:r>
              <a:rPr lang="vi-VN" altLang="en-US" sz="2000" dirty="0" smtClean="0">
                <a:latin typeface="+mj-lt"/>
              </a:rPr>
              <a:t>,</a:t>
            </a:r>
            <a:r>
              <a:rPr lang="en-US" altLang="en-US" sz="2000" dirty="0" smtClean="0">
                <a:latin typeface="+mj-lt"/>
              </a:rPr>
              <a:t>                      </a:t>
            </a:r>
            <a:r>
              <a:rPr lang="vi-VN" altLang="en-US" sz="2000" dirty="0" smtClean="0">
                <a:latin typeface="+mj-lt"/>
              </a:rPr>
              <a:t> </a:t>
            </a:r>
            <a:r>
              <a:rPr lang="en-US" altLang="en-US" sz="2000" dirty="0" smtClean="0">
                <a:latin typeface="+mj-lt"/>
              </a:rPr>
              <a:t>    </a:t>
            </a:r>
            <a:r>
              <a:rPr lang="vi-VN" altLang="en-US" sz="2000" dirty="0" smtClean="0">
                <a:latin typeface="+mj-lt"/>
              </a:rPr>
              <a:t>đáp:</a:t>
            </a:r>
            <a:endParaRPr lang="vi-VN" altLang="en-US" sz="2000" dirty="0">
              <a:latin typeface="+mj-lt"/>
            </a:endParaRPr>
          </a:p>
          <a:p>
            <a:pPr algn="just"/>
            <a:r>
              <a:rPr lang="en-US" altLang="en-US" sz="2000" dirty="0">
                <a:latin typeface="+mj-lt"/>
              </a:rPr>
              <a:t>   </a:t>
            </a:r>
            <a:r>
              <a:rPr lang="vi-VN" altLang="en-US" sz="2000" dirty="0">
                <a:latin typeface="+mj-lt"/>
              </a:rPr>
              <a:t>- Cha yên tâm đi</a:t>
            </a:r>
            <a:r>
              <a:rPr lang="en-US" altLang="en-US" sz="2000" dirty="0">
                <a:latin typeface="+mj-lt"/>
              </a:rPr>
              <a:t>.</a:t>
            </a:r>
            <a:r>
              <a:rPr lang="vi-VN" altLang="en-US" sz="2000" dirty="0">
                <a:latin typeface="+mj-lt"/>
              </a:rPr>
              <a:t> </a:t>
            </a:r>
            <a:r>
              <a:rPr lang="en-US" altLang="en-US" sz="2000" dirty="0">
                <a:latin typeface="Times New Roman" panose="02020603050405020304" pitchFamily="18" charset="0"/>
                <a:cs typeface="Times New Roman" panose="02020603050405020304" pitchFamily="18" charset="0"/>
              </a:rPr>
              <a:t>M</a:t>
            </a:r>
            <a:r>
              <a:rPr lang="vi-VN" altLang="en-US" sz="2000" dirty="0">
                <a:latin typeface="+mj-lt"/>
              </a:rPr>
              <a:t>óng của con chắc chắn lắm. Con nhất định sẽ thắng mà !</a:t>
            </a:r>
          </a:p>
        </p:txBody>
      </p:sp>
      <p:sp>
        <p:nvSpPr>
          <p:cNvPr id="9" name="Rectangle 8"/>
          <p:cNvSpPr/>
          <p:nvPr/>
        </p:nvSpPr>
        <p:spPr>
          <a:xfrm>
            <a:off x="488151" y="3375393"/>
            <a:ext cx="11098742" cy="1015663"/>
          </a:xfrm>
          <a:prstGeom prst="rect">
            <a:avLst/>
          </a:prstGeom>
        </p:spPr>
        <p:txBody>
          <a:bodyPr wrap="square">
            <a:spAutoFit/>
          </a:bodyPr>
          <a:lstStyle/>
          <a:p>
            <a:pPr algn="just"/>
            <a:r>
              <a:rPr lang="vi-VN" altLang="en-US" sz="2000" dirty="0">
                <a:latin typeface="+mj-lt"/>
              </a:rPr>
              <a:t>3. Cuộc thi đã đến. Sáng sớm, bãi cỏ </a:t>
            </a:r>
            <a:r>
              <a:rPr lang="en-US" altLang="en-US" sz="2000" dirty="0">
                <a:latin typeface="+mj-lt"/>
              </a:rPr>
              <a:t> </a:t>
            </a:r>
            <a:r>
              <a:rPr lang="en-US" altLang="en-US" sz="2000" dirty="0" smtClean="0">
                <a:latin typeface="+mj-lt"/>
              </a:rPr>
              <a:t>                  </a:t>
            </a:r>
            <a:r>
              <a:rPr lang="vi-VN" altLang="en-US" sz="2000" dirty="0" smtClean="0">
                <a:latin typeface="+mj-lt"/>
              </a:rPr>
              <a:t>Chị </a:t>
            </a:r>
            <a:r>
              <a:rPr lang="vi-VN" altLang="en-US" sz="2000" dirty="0">
                <a:latin typeface="+mj-lt"/>
              </a:rPr>
              <a:t>em nhà Hươu sốt ruột gặm lá. Thỏ Trắng, Thỏ Xám thận trọng ngắm nghía các đối thủ. Bác Quạ bay đi bay lại giữ trật tự. Ngựa Con ung dung bước vào vạch xuất phát</a:t>
            </a:r>
            <a:r>
              <a:rPr lang="vi-VN" altLang="en-US" sz="2000" dirty="0" smtClean="0">
                <a:latin typeface="+mj-lt"/>
              </a:rPr>
              <a:t>.</a:t>
            </a:r>
            <a:endParaRPr lang="vi-VN" altLang="en-US" sz="2000" dirty="0">
              <a:latin typeface="+mj-lt"/>
            </a:endParaRPr>
          </a:p>
        </p:txBody>
      </p:sp>
      <p:sp>
        <p:nvSpPr>
          <p:cNvPr id="10" name="Rectangle 9"/>
          <p:cNvSpPr/>
          <p:nvPr/>
        </p:nvSpPr>
        <p:spPr>
          <a:xfrm>
            <a:off x="488149" y="4405343"/>
            <a:ext cx="11098744" cy="2246769"/>
          </a:xfrm>
          <a:prstGeom prst="rect">
            <a:avLst/>
          </a:prstGeom>
        </p:spPr>
        <p:txBody>
          <a:bodyPr wrap="square">
            <a:spAutoFit/>
          </a:bodyPr>
          <a:lstStyle/>
          <a:p>
            <a:pPr algn="just"/>
            <a:r>
              <a:rPr lang="en-US" altLang="en-US" dirty="0"/>
              <a:t> </a:t>
            </a:r>
            <a:r>
              <a:rPr lang="vi-VN" altLang="en-US" sz="2000" dirty="0">
                <a:latin typeface="+mj-lt"/>
              </a:rPr>
              <a:t>4. Tiếng hô "Bắt đầu!" vang lên. Các vận động viên rần rần chuyển động. Vòng thứ nhất… Vòng thứ hai…Ngựa Con dẫn đầu bằng những bước sải dài </a:t>
            </a:r>
            <a:r>
              <a:rPr lang="en-US" altLang="en-US" sz="2000" dirty="0">
                <a:latin typeface="+mj-lt"/>
              </a:rPr>
              <a:t> </a:t>
            </a:r>
            <a:r>
              <a:rPr lang="en-US" altLang="en-US" sz="2000" dirty="0" smtClean="0">
                <a:latin typeface="+mj-lt"/>
              </a:rPr>
              <a:t>                  </a:t>
            </a:r>
            <a:r>
              <a:rPr lang="vi-VN" altLang="en-US" sz="2000" dirty="0" smtClean="0">
                <a:latin typeface="+mj-lt"/>
              </a:rPr>
              <a:t> </a:t>
            </a:r>
            <a:r>
              <a:rPr lang="vi-VN" altLang="en-US" sz="2000" dirty="0">
                <a:latin typeface="+mj-lt"/>
              </a:rPr>
              <a:t>Bỗng chú có cảm giác vướng vướng ở chân và giật mình </a:t>
            </a:r>
            <a:r>
              <a:rPr lang="en-US" altLang="en-US" sz="2000" dirty="0">
                <a:latin typeface="+mj-lt"/>
              </a:rPr>
              <a:t> </a:t>
            </a:r>
            <a:r>
              <a:rPr lang="en-US" altLang="en-US" sz="2000" dirty="0" smtClean="0">
                <a:latin typeface="+mj-lt"/>
              </a:rPr>
              <a:t>            </a:t>
            </a:r>
            <a:r>
              <a:rPr lang="vi-VN" altLang="en-US" sz="2000" dirty="0" smtClean="0">
                <a:latin typeface="+mj-lt"/>
              </a:rPr>
              <a:t> </a:t>
            </a:r>
            <a:r>
              <a:rPr lang="en-US" altLang="en-US" sz="2000" dirty="0" smtClean="0">
                <a:latin typeface="+mj-lt"/>
              </a:rPr>
              <a:t> </a:t>
            </a:r>
            <a:r>
              <a:rPr lang="vi-VN" altLang="en-US" sz="2000" dirty="0" smtClean="0">
                <a:latin typeface="+mj-lt"/>
              </a:rPr>
              <a:t>một </a:t>
            </a:r>
            <a:r>
              <a:rPr lang="vi-VN" altLang="en-US" sz="2000" dirty="0">
                <a:latin typeface="+mj-lt"/>
              </a:rPr>
              <a:t>cái móng lung lay rồi rời hẳn ra. Gai nhọn đâm vào chân làm Ngựa Con đau điếng. Chú </a:t>
            </a:r>
            <a:r>
              <a:rPr lang="vi-VN" altLang="en-US" sz="2000" dirty="0" smtClean="0">
                <a:latin typeface="+mj-lt"/>
              </a:rPr>
              <a:t>chạ</a:t>
            </a:r>
            <a:r>
              <a:rPr lang="en-US" altLang="en-US" sz="2000" dirty="0" smtClean="0">
                <a:latin typeface="Times New Roman" panose="02020603050405020304" pitchFamily="18" charset="0"/>
                <a:cs typeface="Times New Roman" panose="02020603050405020304" pitchFamily="18" charset="0"/>
              </a:rPr>
              <a:t>y</a:t>
            </a:r>
            <a:r>
              <a:rPr lang="en-US" altLang="en-US" sz="2000" dirty="0" smtClean="0">
                <a:latin typeface="+mj-lt"/>
              </a:rPr>
              <a:t>              </a:t>
            </a:r>
            <a:r>
              <a:rPr lang="vi-VN" altLang="en-US" sz="2000" dirty="0" smtClean="0">
                <a:latin typeface="+mj-lt"/>
              </a:rPr>
              <a:t>và </a:t>
            </a:r>
            <a:r>
              <a:rPr lang="vi-VN" altLang="en-US" sz="2000" dirty="0">
                <a:latin typeface="+mj-lt"/>
              </a:rPr>
              <a:t>cuối cùng dừng hẳn lại. Nhìn bạn bè lướt qua mặt, Ngựa Con đỏ hoe mắt, ân hận vì không làm theo lời cha dặn. </a:t>
            </a:r>
          </a:p>
          <a:p>
            <a:pPr algn="just"/>
            <a:r>
              <a:rPr lang="en-US" altLang="en-US" sz="2000" dirty="0">
                <a:latin typeface="+mj-lt"/>
              </a:rPr>
              <a:t>   </a:t>
            </a:r>
            <a:r>
              <a:rPr lang="vi-VN" altLang="en-US" sz="2000" dirty="0">
                <a:latin typeface="+mj-lt"/>
              </a:rPr>
              <a:t>Ngựa Con đã rút ra được bài học quý giá: đừng bao giờ chủ quan, cho dù đó là việc nhỏ nhất.</a:t>
            </a:r>
          </a:p>
          <a:p>
            <a:pPr algn="r"/>
            <a:r>
              <a:rPr lang="vi-VN" altLang="en-US" sz="2000" i="1" dirty="0">
                <a:solidFill>
                  <a:srgbClr val="000000"/>
                </a:solidFill>
                <a:latin typeface="+mj-lt"/>
              </a:rPr>
              <a:t>Theo</a:t>
            </a:r>
            <a:r>
              <a:rPr lang="vi-VN" altLang="en-US" sz="2000" dirty="0">
                <a:solidFill>
                  <a:srgbClr val="000000"/>
                </a:solidFill>
                <a:latin typeface="+mj-lt"/>
              </a:rPr>
              <a:t> XUÂN HOÀNG</a:t>
            </a:r>
            <a:endParaRPr lang="en-US" sz="2000" dirty="0">
              <a:latin typeface="+mj-lt"/>
            </a:endParaRPr>
          </a:p>
        </p:txBody>
      </p:sp>
      <p:sp>
        <p:nvSpPr>
          <p:cNvPr id="11" name="Rectangle 10"/>
          <p:cNvSpPr/>
          <p:nvPr/>
        </p:nvSpPr>
        <p:spPr>
          <a:xfrm>
            <a:off x="1444034" y="1623270"/>
            <a:ext cx="1308371" cy="400110"/>
          </a:xfrm>
          <a:prstGeom prst="rect">
            <a:avLst/>
          </a:prstGeom>
        </p:spPr>
        <p:txBody>
          <a:bodyPr wrap="none">
            <a:spAutoFit/>
          </a:bodyPr>
          <a:lstStyle/>
          <a:p>
            <a:r>
              <a:rPr lang="vi-VN" altLang="en-US" sz="2000" dirty="0">
                <a:latin typeface="+mj-lt"/>
              </a:rPr>
              <a:t>chải chuốt </a:t>
            </a:r>
            <a:endParaRPr lang="en-US" sz="2000" dirty="0">
              <a:latin typeface="+mj-lt"/>
            </a:endParaRPr>
          </a:p>
        </p:txBody>
      </p:sp>
      <p:sp>
        <p:nvSpPr>
          <p:cNvPr id="14" name="Rectangle 13"/>
          <p:cNvSpPr/>
          <p:nvPr/>
        </p:nvSpPr>
        <p:spPr>
          <a:xfrm>
            <a:off x="5015909" y="2645364"/>
            <a:ext cx="1502334" cy="400110"/>
          </a:xfrm>
          <a:prstGeom prst="rect">
            <a:avLst/>
          </a:prstGeom>
        </p:spPr>
        <p:txBody>
          <a:bodyPr wrap="none">
            <a:spAutoFit/>
          </a:bodyPr>
          <a:lstStyle/>
          <a:p>
            <a:r>
              <a:rPr lang="en-US" altLang="en-US" sz="2000" dirty="0" err="1">
                <a:latin typeface="Times New Roman" panose="02020603050405020304" pitchFamily="18" charset="0"/>
                <a:cs typeface="Times New Roman" panose="02020603050405020304" pitchFamily="18" charset="0"/>
              </a:rPr>
              <a:t>n</a:t>
            </a:r>
            <a:r>
              <a:rPr lang="en-US" altLang="en-US" sz="2000" dirty="0" err="1" smtClean="0">
                <a:latin typeface="Times New Roman" panose="02020603050405020304" pitchFamily="18" charset="0"/>
                <a:cs typeface="Times New Roman" panose="02020603050405020304" pitchFamily="18" charset="0"/>
              </a:rPr>
              <a:t>gúng</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nguẩy</a:t>
            </a:r>
            <a:endParaRPr lang="en-US" sz="2000" dirty="0">
              <a:latin typeface="Times New Roman" panose="02020603050405020304" pitchFamily="18" charset="0"/>
              <a:cs typeface="Times New Roman" panose="02020603050405020304" pitchFamily="18" charset="0"/>
            </a:endParaRPr>
          </a:p>
        </p:txBody>
      </p:sp>
      <p:sp>
        <p:nvSpPr>
          <p:cNvPr id="15" name="Rectangle 14"/>
          <p:cNvSpPr/>
          <p:nvPr/>
        </p:nvSpPr>
        <p:spPr>
          <a:xfrm>
            <a:off x="4372142" y="3361106"/>
            <a:ext cx="1394934" cy="400110"/>
          </a:xfrm>
          <a:prstGeom prst="rect">
            <a:avLst/>
          </a:prstGeom>
        </p:spPr>
        <p:txBody>
          <a:bodyPr wrap="none">
            <a:spAutoFit/>
          </a:bodyPr>
          <a:lstStyle/>
          <a:p>
            <a:r>
              <a:rPr lang="en-US" sz="2000" dirty="0" err="1" smtClean="0">
                <a:latin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nghẹt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6" name="Rectangle 15"/>
          <p:cNvSpPr/>
          <p:nvPr/>
        </p:nvSpPr>
        <p:spPr>
          <a:xfrm>
            <a:off x="5638967" y="4684693"/>
            <a:ext cx="1438214" cy="400110"/>
          </a:xfrm>
          <a:prstGeom prst="rect">
            <a:avLst/>
          </a:prstGeom>
        </p:spPr>
        <p:txBody>
          <a:bodyPr wrap="none">
            <a:spAutoFit/>
          </a:bodyPr>
          <a:lstStyle/>
          <a:p>
            <a:r>
              <a:rPr lang="en-US" sz="2000" dirty="0" err="1">
                <a:latin typeface="Times New Roman" panose="02020603050405020304" pitchFamily="18" charset="0"/>
                <a:cs typeface="Times New Roman" panose="02020603050405020304" pitchFamily="18" charset="0"/>
              </a:rPr>
              <a:t>k</a:t>
            </a:r>
            <a:r>
              <a:rPr lang="en-US" sz="2000" dirty="0" err="1" smtClean="0">
                <a:latin typeface="Times New Roman" panose="02020603050405020304" pitchFamily="18" charset="0"/>
                <a:cs typeface="Times New Roman" panose="02020603050405020304" pitchFamily="18" charset="0"/>
              </a:rPr>
              <a:t>hoẻ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khoắn</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7" name="Rectangle 16"/>
          <p:cNvSpPr/>
          <p:nvPr/>
        </p:nvSpPr>
        <p:spPr>
          <a:xfrm>
            <a:off x="1853712" y="5003632"/>
            <a:ext cx="1285929" cy="400110"/>
          </a:xfrm>
          <a:prstGeom prst="rect">
            <a:avLst/>
          </a:prstGeom>
        </p:spPr>
        <p:txBody>
          <a:bodyPr wrap="none">
            <a:spAutoFit/>
          </a:bodyPr>
          <a:lstStyle/>
          <a:p>
            <a:r>
              <a:rPr lang="en-US" sz="2000" dirty="0" err="1">
                <a:latin typeface="Times New Roman" panose="02020603050405020304" pitchFamily="18" charset="0"/>
                <a:cs typeface="Times New Roman" panose="02020603050405020304" pitchFamily="18" charset="0"/>
              </a:rPr>
              <a:t>t</a:t>
            </a:r>
            <a:r>
              <a:rPr lang="en-US" sz="2000" dirty="0" err="1" smtClean="0">
                <a:latin typeface="Times New Roman" panose="02020603050405020304" pitchFamily="18" charset="0"/>
                <a:cs typeface="Times New Roman" panose="02020603050405020304" pitchFamily="18" charset="0"/>
              </a:rPr>
              <a:t>hảng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thốt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8" name="Rectangle 17"/>
          <p:cNvSpPr/>
          <p:nvPr/>
        </p:nvSpPr>
        <p:spPr>
          <a:xfrm>
            <a:off x="2214021" y="5293137"/>
            <a:ext cx="1002197" cy="400110"/>
          </a:xfrm>
          <a:prstGeom prst="rect">
            <a:avLst/>
          </a:prstGeom>
        </p:spPr>
        <p:txBody>
          <a:bodyPr wrap="none">
            <a:spAutoFit/>
          </a:bodyPr>
          <a:lstStyle/>
          <a:p>
            <a:r>
              <a:rPr lang="en-US" sz="2000" dirty="0" err="1">
                <a:latin typeface="Times New Roman" panose="02020603050405020304" pitchFamily="18" charset="0"/>
                <a:cs typeface="Times New Roman" panose="02020603050405020304" pitchFamily="18" charset="0"/>
              </a:rPr>
              <a:t>t</a:t>
            </a:r>
            <a:r>
              <a:rPr lang="en-US" sz="2000" dirty="0" err="1" smtClean="0">
                <a:latin typeface="Times New Roman" panose="02020603050405020304" pitchFamily="18" charset="0"/>
                <a:cs typeface="Times New Roman" panose="02020603050405020304" pitchFamily="18" charset="0"/>
              </a:rPr>
              <a:t>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tễnh</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4">
                                            <p:txEl>
                                              <p:pRg st="0" end="0"/>
                                            </p:txEl>
                                          </p:spTgt>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15">
                                            <p:txEl>
                                              <p:pRg st="0" end="0"/>
                                            </p:txEl>
                                          </p:spTgt>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16">
                                            <p:txEl>
                                              <p:pRg st="0" end="0"/>
                                            </p:txEl>
                                          </p:spTgt>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17">
                                            <p:txEl>
                                              <p:pRg st="0" end="0"/>
                                            </p:txEl>
                                          </p:spTgt>
                                        </p:tgtEl>
                                        <p:attrNameLst>
                                          <p:attrName>style.color</p:attrName>
                                        </p:attrNameLst>
                                      </p:cBhvr>
                                      <p:to>
                                        <a:srgbClr val="FF0000"/>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18">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279684"/>
            <a:ext cx="10880271" cy="784830"/>
          </a:xfrm>
          <a:prstGeom prst="rect">
            <a:avLst/>
          </a:prstGeom>
          <a:noFill/>
        </p:spPr>
        <p:txBody>
          <a:bodyPr wrap="square">
            <a:spAutoFit/>
          </a:bodyPr>
          <a:lstStyle/>
          <a:p>
            <a:pPr algn="ctr"/>
            <a:r>
              <a:rPr lang="vi-VN" altLang="en-US" sz="2400" b="1" dirty="0">
                <a:solidFill>
                  <a:schemeClr val="accent1">
                    <a:lumMod val="75000"/>
                  </a:schemeClr>
                </a:solidFill>
                <a:latin typeface="+mj-lt"/>
              </a:rPr>
              <a:t>Cuộc chạy đua ở trong rừng</a:t>
            </a:r>
          </a:p>
          <a:p>
            <a:pPr algn="just"/>
            <a:r>
              <a:rPr lang="en-US" altLang="en-US" sz="2100" dirty="0" smtClean="0">
                <a:solidFill>
                  <a:srgbClr val="0070C0"/>
                </a:solidFill>
                <a:latin typeface="+mj-lt"/>
              </a:rPr>
              <a:t> </a:t>
            </a:r>
            <a:endParaRPr lang="vi-VN" altLang="en-US" sz="2000" b="0" dirty="0">
              <a:latin typeface="+mj-lt"/>
            </a:endParaRPr>
          </a:p>
        </p:txBody>
      </p:sp>
      <p:sp>
        <p:nvSpPr>
          <p:cNvPr id="7" name="Rectangle 6"/>
          <p:cNvSpPr/>
          <p:nvPr/>
        </p:nvSpPr>
        <p:spPr>
          <a:xfrm>
            <a:off x="488149" y="699941"/>
            <a:ext cx="11098744" cy="1323439"/>
          </a:xfrm>
          <a:prstGeom prst="rect">
            <a:avLst/>
          </a:prstGeom>
        </p:spPr>
        <p:txBody>
          <a:bodyPr wrap="square">
            <a:spAutoFit/>
          </a:bodyPr>
          <a:lstStyle/>
          <a:p>
            <a:pPr algn="just"/>
            <a:r>
              <a:rPr lang="vi-VN" altLang="en-US" sz="2000" dirty="0">
                <a:latin typeface="+mj-lt"/>
              </a:rPr>
              <a:t>1. Ngày mai, muông thú trong rừng mở cuộc thi chạy để chọn con vật chạy nhanh nhất.</a:t>
            </a:r>
          </a:p>
          <a:p>
            <a:pPr algn="just"/>
            <a:r>
              <a:rPr lang="en-US" altLang="en-US" sz="2000" dirty="0">
                <a:latin typeface="+mj-lt"/>
              </a:rPr>
              <a:t>   </a:t>
            </a:r>
            <a:r>
              <a:rPr lang="vi-VN" altLang="en-US" sz="2000" dirty="0">
                <a:latin typeface="+mj-lt"/>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a:t>
            </a:r>
            <a:r>
              <a:rPr lang="en-US" altLang="en-US" sz="2000" dirty="0" err="1">
                <a:latin typeface="Times New Roman" panose="02020603050405020304" pitchFamily="18" charset="0"/>
                <a:cs typeface="Times New Roman" panose="02020603050405020304" pitchFamily="18" charset="0"/>
              </a:rPr>
              <a:t>một</a:t>
            </a:r>
            <a:r>
              <a:rPr lang="en-US" altLang="en-US" sz="2000" dirty="0">
                <a:latin typeface="+mj-lt"/>
              </a:rPr>
              <a:t> </a:t>
            </a:r>
            <a:r>
              <a:rPr lang="vi-VN" altLang="en-US" sz="2000" dirty="0">
                <a:latin typeface="+mj-lt"/>
              </a:rPr>
              <a:t>nhà vô địch…</a:t>
            </a:r>
          </a:p>
        </p:txBody>
      </p:sp>
      <p:sp>
        <p:nvSpPr>
          <p:cNvPr id="8" name="Rectangle 7"/>
          <p:cNvSpPr/>
          <p:nvPr/>
        </p:nvSpPr>
        <p:spPr>
          <a:xfrm>
            <a:off x="488149" y="2037667"/>
            <a:ext cx="11098744" cy="1323439"/>
          </a:xfrm>
          <a:prstGeom prst="rect">
            <a:avLst/>
          </a:prstGeom>
        </p:spPr>
        <p:txBody>
          <a:bodyPr wrap="square">
            <a:spAutoFit/>
          </a:bodyPr>
          <a:lstStyle/>
          <a:p>
            <a:pPr algn="just"/>
            <a:r>
              <a:rPr lang="vi-VN" altLang="en-US" sz="2000" dirty="0">
                <a:latin typeface="+mj-lt"/>
              </a:rPr>
              <a:t>2. Ngựa Cha thấy thế bảo:</a:t>
            </a:r>
          </a:p>
          <a:p>
            <a:pPr algn="just"/>
            <a:r>
              <a:rPr lang="en-US" altLang="en-US" sz="2000" dirty="0">
                <a:latin typeface="+mj-lt"/>
              </a:rPr>
              <a:t>   </a:t>
            </a:r>
            <a:r>
              <a:rPr lang="vi-VN" altLang="en-US" sz="2000" dirty="0">
                <a:latin typeface="+mj-lt"/>
              </a:rPr>
              <a:t>- Con trai à, con phải đến bác thợ rèn để xem lại bộ móng.</a:t>
            </a:r>
            <a:r>
              <a:rPr lang="en-US" altLang="en-US" sz="2000" dirty="0">
                <a:latin typeface="+mj-lt"/>
              </a:rPr>
              <a:t> </a:t>
            </a:r>
            <a:r>
              <a:rPr lang="en-US" altLang="en-US" sz="2000" dirty="0" err="1">
                <a:latin typeface="Times New Roman" panose="02020603050405020304" pitchFamily="18" charset="0"/>
                <a:cs typeface="Times New Roman" panose="02020603050405020304" pitchFamily="18" charset="0"/>
              </a:rPr>
              <a:t>Nó</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cần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cuộc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đua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hơn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bộ</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đẹp</a:t>
            </a:r>
            <a:r>
              <a:rPr lang="en-US" altLang="en-US" sz="2000" dirty="0" smtClean="0">
                <a:latin typeface="Times New Roman" panose="02020603050405020304" pitchFamily="18" charset="0"/>
                <a:cs typeface="Times New Roman" panose="02020603050405020304" pitchFamily="18" charset="0"/>
              </a:rPr>
              <a:t>. </a:t>
            </a:r>
            <a:r>
              <a:rPr lang="vi-VN" altLang="en-US" sz="2000" dirty="0" smtClean="0">
                <a:latin typeface="+mj-lt"/>
              </a:rPr>
              <a:t>Ngựa </a:t>
            </a:r>
            <a:r>
              <a:rPr lang="vi-VN" altLang="en-US" sz="2000" dirty="0">
                <a:latin typeface="+mj-lt"/>
              </a:rPr>
              <a:t>Con không rời bóng mình dưới nước, ngúng nguẩy đáp:</a:t>
            </a:r>
          </a:p>
          <a:p>
            <a:pPr algn="just"/>
            <a:r>
              <a:rPr lang="en-US" altLang="en-US" sz="2000" dirty="0">
                <a:latin typeface="+mj-lt"/>
              </a:rPr>
              <a:t>   </a:t>
            </a:r>
            <a:r>
              <a:rPr lang="vi-VN" altLang="en-US" sz="2000" dirty="0">
                <a:latin typeface="+mj-lt"/>
              </a:rPr>
              <a:t>- Cha yên tâm đi</a:t>
            </a:r>
            <a:r>
              <a:rPr lang="en-US" altLang="en-US" sz="2000" dirty="0">
                <a:latin typeface="+mj-lt"/>
              </a:rPr>
              <a:t>.</a:t>
            </a:r>
            <a:r>
              <a:rPr lang="vi-VN" altLang="en-US" sz="2000" dirty="0">
                <a:latin typeface="+mj-lt"/>
              </a:rPr>
              <a:t> </a:t>
            </a:r>
            <a:r>
              <a:rPr lang="en-US" altLang="en-US" sz="2000" dirty="0">
                <a:latin typeface="+mj-lt"/>
                <a:cs typeface="Times New Roman" panose="02020603050405020304" pitchFamily="18" charset="0"/>
              </a:rPr>
              <a:t>M</a:t>
            </a:r>
            <a:r>
              <a:rPr lang="vi-VN" altLang="en-US" sz="2000" dirty="0">
                <a:latin typeface="+mj-lt"/>
              </a:rPr>
              <a:t>óng của con chắc chắn lắm. Con nhất định sẽ thắng mà !</a:t>
            </a:r>
          </a:p>
        </p:txBody>
      </p:sp>
      <p:sp>
        <p:nvSpPr>
          <p:cNvPr id="9" name="Rectangle 8"/>
          <p:cNvSpPr/>
          <p:nvPr/>
        </p:nvSpPr>
        <p:spPr>
          <a:xfrm>
            <a:off x="488151" y="3375393"/>
            <a:ext cx="11098742" cy="1015663"/>
          </a:xfrm>
          <a:prstGeom prst="rect">
            <a:avLst/>
          </a:prstGeom>
        </p:spPr>
        <p:txBody>
          <a:bodyPr wrap="square">
            <a:spAutoFit/>
          </a:bodyPr>
          <a:lstStyle/>
          <a:p>
            <a:pPr algn="just"/>
            <a:r>
              <a:rPr lang="vi-VN" altLang="en-US" sz="2000" dirty="0">
                <a:latin typeface="+mj-lt"/>
              </a:rPr>
              <a:t>3.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p:txBody>
      </p:sp>
      <p:sp>
        <p:nvSpPr>
          <p:cNvPr id="10" name="Rectangle 9"/>
          <p:cNvSpPr/>
          <p:nvPr/>
        </p:nvSpPr>
        <p:spPr>
          <a:xfrm>
            <a:off x="488149" y="4405343"/>
            <a:ext cx="11098744" cy="2246769"/>
          </a:xfrm>
          <a:prstGeom prst="rect">
            <a:avLst/>
          </a:prstGeom>
        </p:spPr>
        <p:txBody>
          <a:bodyPr wrap="square">
            <a:spAutoFit/>
          </a:bodyPr>
          <a:lstStyle/>
          <a:p>
            <a:pPr algn="just"/>
            <a:r>
              <a:rPr lang="en-US" altLang="en-US" dirty="0"/>
              <a:t> </a:t>
            </a:r>
            <a:r>
              <a:rPr lang="vi-VN" altLang="en-US" sz="2000" dirty="0">
                <a:latin typeface="+mj-lt"/>
              </a:rPr>
              <a:t>4.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en-US" altLang="en-US" sz="2000" dirty="0">
                <a:latin typeface="+mj-lt"/>
              </a:rPr>
              <a:t>   </a:t>
            </a:r>
            <a:r>
              <a:rPr lang="vi-VN" altLang="en-US" sz="2000" dirty="0">
                <a:latin typeface="+mj-lt"/>
              </a:rPr>
              <a:t>Ngựa Con đã rút ra được bài học quý giá: đừng bao giờ chủ quan, cho dù đó là việc nhỏ nhất.</a:t>
            </a:r>
          </a:p>
          <a:p>
            <a:pPr algn="r"/>
            <a:r>
              <a:rPr lang="vi-VN" altLang="en-US" sz="2000" i="1" dirty="0">
                <a:solidFill>
                  <a:srgbClr val="000000"/>
                </a:solidFill>
                <a:latin typeface="+mj-lt"/>
              </a:rPr>
              <a:t>Theo</a:t>
            </a:r>
            <a:r>
              <a:rPr lang="vi-VN" altLang="en-US" sz="2000" dirty="0">
                <a:solidFill>
                  <a:srgbClr val="000000"/>
                </a:solidFill>
                <a:latin typeface="+mj-lt"/>
              </a:rPr>
              <a:t> XUÂN HOÀNG</a:t>
            </a:r>
            <a:endParaRPr lang="en-US" sz="2000" dirty="0">
              <a:latin typeface="+mj-lt"/>
            </a:endParaRPr>
          </a:p>
        </p:txBody>
      </p:sp>
    </p:spTree>
    <p:extLst>
      <p:ext uri="{BB962C8B-B14F-4D97-AF65-F5344CB8AC3E}">
        <p14:creationId xmlns:p14="http://schemas.microsoft.com/office/powerpoint/2010/main" val="24280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7"/>
                                        </p:tgtEl>
                                        <p:attrNameLst>
                                          <p:attrName>style.color</p:attrName>
                                        </p:attrNameLst>
                                      </p:cBhvr>
                                      <p:to>
                                        <a:srgbClr val="00B05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8"/>
                                        </p:tgtEl>
                                        <p:attrNameLst>
                                          <p:attrName>style.color</p:attrName>
                                        </p:attrNameLst>
                                      </p:cBhvr>
                                      <p:to>
                                        <a:srgbClr val="7030A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9"/>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0"/>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279684"/>
            <a:ext cx="10880271" cy="784830"/>
          </a:xfrm>
          <a:prstGeom prst="rect">
            <a:avLst/>
          </a:prstGeom>
          <a:noFill/>
        </p:spPr>
        <p:txBody>
          <a:bodyPr wrap="square">
            <a:spAutoFit/>
          </a:bodyPr>
          <a:lstStyle/>
          <a:p>
            <a:pPr algn="ctr"/>
            <a:r>
              <a:rPr lang="vi-VN" altLang="en-US" sz="2400" b="1" dirty="0">
                <a:solidFill>
                  <a:schemeClr val="accent1">
                    <a:lumMod val="75000"/>
                  </a:schemeClr>
                </a:solidFill>
                <a:latin typeface="+mj-lt"/>
              </a:rPr>
              <a:t>Cuộc chạy đua ở trong rừng</a:t>
            </a:r>
          </a:p>
          <a:p>
            <a:pPr algn="just"/>
            <a:r>
              <a:rPr lang="en-US" altLang="en-US" sz="2100" dirty="0" smtClean="0">
                <a:solidFill>
                  <a:srgbClr val="0070C0"/>
                </a:solidFill>
                <a:latin typeface="+mj-lt"/>
              </a:rPr>
              <a:t> </a:t>
            </a:r>
            <a:endParaRPr lang="vi-VN" altLang="en-US" sz="2000" b="0" dirty="0">
              <a:latin typeface="+mj-lt"/>
            </a:endParaRPr>
          </a:p>
        </p:txBody>
      </p:sp>
      <p:sp>
        <p:nvSpPr>
          <p:cNvPr id="7" name="Rectangle 6"/>
          <p:cNvSpPr/>
          <p:nvPr/>
        </p:nvSpPr>
        <p:spPr>
          <a:xfrm>
            <a:off x="488149" y="699941"/>
            <a:ext cx="11098744" cy="1323439"/>
          </a:xfrm>
          <a:prstGeom prst="rect">
            <a:avLst/>
          </a:prstGeom>
        </p:spPr>
        <p:txBody>
          <a:bodyPr wrap="square">
            <a:spAutoFit/>
          </a:bodyPr>
          <a:lstStyle/>
          <a:p>
            <a:pPr algn="just"/>
            <a:r>
              <a:rPr lang="vi-VN" altLang="en-US" sz="2000" dirty="0">
                <a:latin typeface="+mj-lt"/>
              </a:rPr>
              <a:t>1. Ngày mai, muông thú trong rừng mở cuộc thi chạy để chọn con vật chạy nhanh nhất.</a:t>
            </a:r>
          </a:p>
          <a:p>
            <a:pPr algn="just"/>
            <a:r>
              <a:rPr lang="en-US" altLang="en-US" sz="2000" dirty="0">
                <a:latin typeface="+mj-lt"/>
              </a:rPr>
              <a:t>   </a:t>
            </a:r>
            <a:r>
              <a:rPr lang="vi-VN" altLang="en-US" sz="2000" dirty="0">
                <a:latin typeface="+mj-lt"/>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a:t>
            </a:r>
            <a:r>
              <a:rPr lang="en-US" altLang="en-US" sz="2000" dirty="0" err="1">
                <a:latin typeface="Times New Roman" panose="02020603050405020304" pitchFamily="18" charset="0"/>
                <a:cs typeface="Times New Roman" panose="02020603050405020304" pitchFamily="18" charset="0"/>
              </a:rPr>
              <a:t>một</a:t>
            </a:r>
            <a:r>
              <a:rPr lang="en-US" altLang="en-US" sz="2000" dirty="0">
                <a:latin typeface="+mj-lt"/>
              </a:rPr>
              <a:t> </a:t>
            </a:r>
            <a:r>
              <a:rPr lang="vi-VN" altLang="en-US" sz="2000" dirty="0">
                <a:latin typeface="+mj-lt"/>
              </a:rPr>
              <a:t>nhà vô địch…</a:t>
            </a:r>
          </a:p>
        </p:txBody>
      </p:sp>
      <p:sp>
        <p:nvSpPr>
          <p:cNvPr id="8" name="Rectangle 7"/>
          <p:cNvSpPr/>
          <p:nvPr/>
        </p:nvSpPr>
        <p:spPr>
          <a:xfrm>
            <a:off x="488149" y="2037667"/>
            <a:ext cx="11098744" cy="1323439"/>
          </a:xfrm>
          <a:prstGeom prst="rect">
            <a:avLst/>
          </a:prstGeom>
        </p:spPr>
        <p:txBody>
          <a:bodyPr wrap="square">
            <a:spAutoFit/>
          </a:bodyPr>
          <a:lstStyle/>
          <a:p>
            <a:pPr algn="just"/>
            <a:r>
              <a:rPr lang="vi-VN" altLang="en-US" sz="2000" dirty="0">
                <a:latin typeface="+mj-lt"/>
              </a:rPr>
              <a:t>2. Ngựa Cha thấy thế bảo:</a:t>
            </a:r>
          </a:p>
          <a:p>
            <a:pPr algn="just"/>
            <a:r>
              <a:rPr lang="en-US" altLang="en-US" sz="2000" dirty="0">
                <a:latin typeface="+mj-lt"/>
              </a:rPr>
              <a:t>   </a:t>
            </a:r>
            <a:r>
              <a:rPr lang="vi-VN" altLang="en-US" sz="2000" dirty="0">
                <a:latin typeface="+mj-lt"/>
              </a:rPr>
              <a:t>- Con trai à, </a:t>
            </a:r>
            <a:r>
              <a:rPr lang="en-US" altLang="en-US" sz="2000" dirty="0" smtClean="0">
                <a:latin typeface="+mj-lt"/>
              </a:rPr>
              <a:t> </a:t>
            </a:r>
            <a:r>
              <a:rPr lang="vi-VN" altLang="en-US" sz="2000" dirty="0" smtClean="0">
                <a:latin typeface="+mj-lt"/>
              </a:rPr>
              <a:t>con </a:t>
            </a:r>
            <a:r>
              <a:rPr lang="vi-VN" altLang="en-US" sz="2000" dirty="0">
                <a:latin typeface="+mj-lt"/>
              </a:rPr>
              <a:t>phải đến bác thợ rèn để xem lại bộ móng.</a:t>
            </a:r>
            <a:r>
              <a:rPr lang="en-US" altLang="en-US" sz="2000" dirty="0">
                <a:latin typeface="+mj-lt"/>
              </a:rPr>
              <a:t> </a:t>
            </a:r>
            <a:r>
              <a:rPr lang="en-US" altLang="en-US" sz="2000" dirty="0" smtClean="0">
                <a:latin typeface="+mj-lt"/>
              </a:rPr>
              <a:t> </a:t>
            </a:r>
            <a:r>
              <a:rPr lang="en-US" altLang="en-US" sz="2000" dirty="0" err="1" smtClean="0">
                <a:latin typeface="Times New Roman" panose="02020603050405020304" pitchFamily="18" charset="0"/>
                <a:cs typeface="Times New Roman" panose="02020603050405020304" pitchFamily="18" charset="0"/>
              </a:rPr>
              <a:t>Nó</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cần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cuộc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đua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hơn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bộ</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đồ</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đẹp</a:t>
            </a:r>
            <a:r>
              <a:rPr lang="en-US" altLang="en-US" sz="2000" dirty="0" smtClean="0">
                <a:latin typeface="Times New Roman" panose="02020603050405020304" pitchFamily="18" charset="0"/>
                <a:cs typeface="Times New Roman" panose="02020603050405020304" pitchFamily="18" charset="0"/>
              </a:rPr>
              <a:t>. </a:t>
            </a:r>
            <a:r>
              <a:rPr lang="vi-VN" altLang="en-US" sz="2000" dirty="0" smtClean="0">
                <a:latin typeface="+mj-lt"/>
              </a:rPr>
              <a:t>Ngựa </a:t>
            </a:r>
            <a:r>
              <a:rPr lang="vi-VN" altLang="en-US" sz="2000" dirty="0">
                <a:latin typeface="+mj-lt"/>
              </a:rPr>
              <a:t>Con không rời bóng mình dưới nước, ngúng nguẩy đáp:</a:t>
            </a:r>
          </a:p>
          <a:p>
            <a:pPr algn="just"/>
            <a:r>
              <a:rPr lang="en-US" altLang="en-US" sz="2000" dirty="0">
                <a:latin typeface="+mj-lt"/>
              </a:rPr>
              <a:t>   </a:t>
            </a:r>
            <a:r>
              <a:rPr lang="vi-VN" altLang="en-US" sz="2000" dirty="0">
                <a:latin typeface="+mj-lt"/>
              </a:rPr>
              <a:t>- Cha yên tâm đi</a:t>
            </a:r>
            <a:r>
              <a:rPr lang="en-US" altLang="en-US" sz="2000" dirty="0">
                <a:latin typeface="+mj-lt"/>
              </a:rPr>
              <a:t>.</a:t>
            </a:r>
            <a:r>
              <a:rPr lang="vi-VN" altLang="en-US" sz="2000" dirty="0">
                <a:latin typeface="+mj-lt"/>
              </a:rPr>
              <a:t> </a:t>
            </a:r>
            <a:r>
              <a:rPr lang="en-US" altLang="en-US" sz="2000" dirty="0" smtClean="0">
                <a:latin typeface="+mj-lt"/>
              </a:rPr>
              <a:t> </a:t>
            </a:r>
            <a:r>
              <a:rPr lang="en-US" altLang="en-US" sz="2000" dirty="0" smtClean="0">
                <a:latin typeface="Times New Roman" panose="02020603050405020304" pitchFamily="18" charset="0"/>
                <a:cs typeface="Times New Roman" panose="02020603050405020304" pitchFamily="18" charset="0"/>
              </a:rPr>
              <a:t>M</a:t>
            </a:r>
            <a:r>
              <a:rPr lang="vi-VN" altLang="en-US" sz="2000" dirty="0">
                <a:latin typeface="+mj-lt"/>
              </a:rPr>
              <a:t>óng của con chắc chắn lắm. </a:t>
            </a:r>
            <a:r>
              <a:rPr lang="en-US" altLang="en-US" sz="2000" dirty="0" smtClean="0">
                <a:latin typeface="+mj-lt"/>
              </a:rPr>
              <a:t> </a:t>
            </a:r>
            <a:r>
              <a:rPr lang="vi-VN" altLang="en-US" sz="2000" dirty="0" smtClean="0">
                <a:latin typeface="+mj-lt"/>
              </a:rPr>
              <a:t>Con </a:t>
            </a:r>
            <a:r>
              <a:rPr lang="vi-VN" altLang="en-US" sz="2000" dirty="0">
                <a:latin typeface="+mj-lt"/>
              </a:rPr>
              <a:t>nhất định sẽ thắng mà !</a:t>
            </a:r>
          </a:p>
        </p:txBody>
      </p:sp>
      <p:sp>
        <p:nvSpPr>
          <p:cNvPr id="9" name="Rectangle 8"/>
          <p:cNvSpPr/>
          <p:nvPr/>
        </p:nvSpPr>
        <p:spPr>
          <a:xfrm>
            <a:off x="488151" y="3375393"/>
            <a:ext cx="11098742" cy="1015663"/>
          </a:xfrm>
          <a:prstGeom prst="rect">
            <a:avLst/>
          </a:prstGeom>
        </p:spPr>
        <p:txBody>
          <a:bodyPr wrap="square">
            <a:spAutoFit/>
          </a:bodyPr>
          <a:lstStyle/>
          <a:p>
            <a:pPr algn="just"/>
            <a:r>
              <a:rPr lang="vi-VN" altLang="en-US" sz="2000" dirty="0">
                <a:latin typeface="+mj-lt"/>
              </a:rPr>
              <a:t>3.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p:txBody>
      </p:sp>
      <p:sp>
        <p:nvSpPr>
          <p:cNvPr id="10" name="Rectangle 9"/>
          <p:cNvSpPr/>
          <p:nvPr/>
        </p:nvSpPr>
        <p:spPr>
          <a:xfrm>
            <a:off x="488149" y="4405343"/>
            <a:ext cx="11098744" cy="2246769"/>
          </a:xfrm>
          <a:prstGeom prst="rect">
            <a:avLst/>
          </a:prstGeom>
        </p:spPr>
        <p:txBody>
          <a:bodyPr wrap="square">
            <a:spAutoFit/>
          </a:bodyPr>
          <a:lstStyle/>
          <a:p>
            <a:pPr algn="just"/>
            <a:r>
              <a:rPr lang="en-US" altLang="en-US" dirty="0"/>
              <a:t> </a:t>
            </a:r>
            <a:r>
              <a:rPr lang="vi-VN" altLang="en-US" sz="2000" dirty="0">
                <a:latin typeface="+mj-lt"/>
              </a:rPr>
              <a:t>4.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en-US" altLang="en-US" sz="2000" dirty="0">
                <a:latin typeface="+mj-lt"/>
              </a:rPr>
              <a:t>   </a:t>
            </a:r>
            <a:r>
              <a:rPr lang="vi-VN" altLang="en-US" sz="2000" dirty="0">
                <a:latin typeface="+mj-lt"/>
              </a:rPr>
              <a:t>Ngựa Con đã rút ra được bài học quý giá: đừng bao giờ chủ quan, cho dù đó là việc nhỏ nhất.</a:t>
            </a:r>
          </a:p>
          <a:p>
            <a:pPr algn="r"/>
            <a:r>
              <a:rPr lang="vi-VN" altLang="en-US" sz="2000" i="1" dirty="0">
                <a:solidFill>
                  <a:srgbClr val="000000"/>
                </a:solidFill>
                <a:latin typeface="+mj-lt"/>
              </a:rPr>
              <a:t>Theo</a:t>
            </a:r>
            <a:r>
              <a:rPr lang="vi-VN" altLang="en-US" sz="2000" dirty="0">
                <a:solidFill>
                  <a:srgbClr val="000000"/>
                </a:solidFill>
                <a:latin typeface="+mj-lt"/>
              </a:rPr>
              <a:t> XUÂN HOÀNG</a:t>
            </a:r>
            <a:endParaRPr lang="en-US" sz="2000" dirty="0">
              <a:latin typeface="+mj-lt"/>
            </a:endParaRPr>
          </a:p>
        </p:txBody>
      </p:sp>
      <p:cxnSp>
        <p:nvCxnSpPr>
          <p:cNvPr id="12" name="Straight Connector 11">
            <a:extLst>
              <a:ext uri="{FF2B5EF4-FFF2-40B4-BE49-F238E27FC236}">
                <a16:creationId xmlns:a16="http://schemas.microsoft.com/office/drawing/2014/main" id="{D46E062B-686A-4519-A0E6-9F01EE60AECD}"/>
              </a:ext>
            </a:extLst>
          </p:cNvPr>
          <p:cNvCxnSpPr/>
          <p:nvPr/>
        </p:nvCxnSpPr>
        <p:spPr bwMode="auto">
          <a:xfrm flipH="1">
            <a:off x="2010357" y="2433113"/>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D46E062B-686A-4519-A0E6-9F01EE60AECD}"/>
              </a:ext>
            </a:extLst>
          </p:cNvPr>
          <p:cNvCxnSpPr/>
          <p:nvPr/>
        </p:nvCxnSpPr>
        <p:spPr bwMode="auto">
          <a:xfrm flipH="1">
            <a:off x="6895395" y="2433113"/>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D46E062B-686A-4519-A0E6-9F01EE60AECD}"/>
              </a:ext>
            </a:extLst>
          </p:cNvPr>
          <p:cNvCxnSpPr/>
          <p:nvPr/>
        </p:nvCxnSpPr>
        <p:spPr bwMode="auto">
          <a:xfrm flipH="1">
            <a:off x="6852172" y="2433113"/>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D46E062B-686A-4519-A0E6-9F01EE60AECD}"/>
              </a:ext>
            </a:extLst>
          </p:cNvPr>
          <p:cNvCxnSpPr/>
          <p:nvPr/>
        </p:nvCxnSpPr>
        <p:spPr bwMode="auto">
          <a:xfrm flipH="1">
            <a:off x="6927479" y="2737394"/>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D46E062B-686A-4519-A0E6-9F01EE60AECD}"/>
              </a:ext>
            </a:extLst>
          </p:cNvPr>
          <p:cNvCxnSpPr/>
          <p:nvPr/>
        </p:nvCxnSpPr>
        <p:spPr bwMode="auto">
          <a:xfrm flipH="1">
            <a:off x="6970701" y="2739706"/>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D46E062B-686A-4519-A0E6-9F01EE60AECD}"/>
              </a:ext>
            </a:extLst>
          </p:cNvPr>
          <p:cNvCxnSpPr/>
          <p:nvPr/>
        </p:nvCxnSpPr>
        <p:spPr bwMode="auto">
          <a:xfrm flipH="1">
            <a:off x="11514553" y="2433113"/>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D46E062B-686A-4519-A0E6-9F01EE60AECD}"/>
              </a:ext>
            </a:extLst>
          </p:cNvPr>
          <p:cNvCxnSpPr/>
          <p:nvPr/>
        </p:nvCxnSpPr>
        <p:spPr bwMode="auto">
          <a:xfrm flipH="1">
            <a:off x="11559900" y="2433113"/>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D46E062B-686A-4519-A0E6-9F01EE60AECD}"/>
              </a:ext>
            </a:extLst>
          </p:cNvPr>
          <p:cNvCxnSpPr/>
          <p:nvPr/>
        </p:nvCxnSpPr>
        <p:spPr bwMode="auto">
          <a:xfrm flipH="1">
            <a:off x="5661520" y="3023931"/>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D46E062B-686A-4519-A0E6-9F01EE60AECD}"/>
              </a:ext>
            </a:extLst>
          </p:cNvPr>
          <p:cNvCxnSpPr/>
          <p:nvPr/>
        </p:nvCxnSpPr>
        <p:spPr bwMode="auto">
          <a:xfrm flipH="1">
            <a:off x="5704742" y="3026243"/>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D46E062B-686A-4519-A0E6-9F01EE60AECD}"/>
              </a:ext>
            </a:extLst>
          </p:cNvPr>
          <p:cNvCxnSpPr/>
          <p:nvPr/>
        </p:nvCxnSpPr>
        <p:spPr bwMode="auto">
          <a:xfrm flipH="1">
            <a:off x="8650748" y="3031868"/>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D46E062B-686A-4519-A0E6-9F01EE60AECD}"/>
              </a:ext>
            </a:extLst>
          </p:cNvPr>
          <p:cNvCxnSpPr/>
          <p:nvPr/>
        </p:nvCxnSpPr>
        <p:spPr bwMode="auto">
          <a:xfrm flipH="1">
            <a:off x="8693970" y="3034180"/>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D46E062B-686A-4519-A0E6-9F01EE60AECD}"/>
              </a:ext>
            </a:extLst>
          </p:cNvPr>
          <p:cNvCxnSpPr/>
          <p:nvPr/>
        </p:nvCxnSpPr>
        <p:spPr bwMode="auto">
          <a:xfrm flipH="1">
            <a:off x="2516647" y="3029556"/>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Straight Connector 23">
            <a:extLst>
              <a:ext uri="{FF2B5EF4-FFF2-40B4-BE49-F238E27FC236}">
                <a16:creationId xmlns:a16="http://schemas.microsoft.com/office/drawing/2014/main" id="{D46E062B-686A-4519-A0E6-9F01EE60AECD}"/>
              </a:ext>
            </a:extLst>
          </p:cNvPr>
          <p:cNvCxnSpPr/>
          <p:nvPr/>
        </p:nvCxnSpPr>
        <p:spPr bwMode="auto">
          <a:xfrm flipH="1">
            <a:off x="2559869" y="3031868"/>
            <a:ext cx="32084" cy="224588"/>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623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8">
                                            <p:txEl>
                                              <p:pRg st="1" end="1"/>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500" fill="hold"/>
                                        <p:tgtEl>
                                          <p:spTgt spid="8">
                                            <p:txEl>
                                              <p:pRg st="2" end="2"/>
                                            </p:txEl>
                                          </p:spTgt>
                                        </p:tgtEl>
                                        <p:attrNameLst>
                                          <p:attrName>style.color</p:attrName>
                                        </p:attrNameLst>
                                      </p:cBhvr>
                                      <p:to>
                                        <a:srgbClr val="FF0000"/>
                                      </p:to>
                                    </p:animClr>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10" name="图片 9"/>
          <p:cNvPicPr>
            <a:picLocks noChangeAspect="1"/>
          </p:cNvPicPr>
          <p:nvPr/>
        </p:nvPicPr>
        <p:blipFill>
          <a:blip r:embed="rId9"/>
          <a:stretch>
            <a:fillRect/>
          </a:stretch>
        </p:blipFill>
        <p:spPr>
          <a:xfrm>
            <a:off x="10597715" y="369711"/>
            <a:ext cx="647842" cy="508125"/>
          </a:xfrm>
          <a:prstGeom prst="rect">
            <a:avLst/>
          </a:prstGeom>
        </p:spPr>
      </p:pic>
      <p:pic>
        <p:nvPicPr>
          <p:cNvPr id="50" name="图片 49"/>
          <p:cNvPicPr>
            <a:picLocks noChangeAspect="1"/>
          </p:cNvPicPr>
          <p:nvPr/>
        </p:nvPicPr>
        <p:blipFill>
          <a:blip r:embed="rId9"/>
          <a:stretch>
            <a:fillRect/>
          </a:stretch>
        </p:blipFill>
        <p:spPr>
          <a:xfrm>
            <a:off x="9704144" y="652931"/>
            <a:ext cx="647842" cy="508125"/>
          </a:xfrm>
          <a:prstGeom prst="rect">
            <a:avLst/>
          </a:prstGeom>
        </p:spPr>
      </p:pic>
      <p:sp>
        <p:nvSpPr>
          <p:cNvPr id="18" name="Freeform 5"/>
          <p:cNvSpPr/>
          <p:nvPr/>
        </p:nvSpPr>
        <p:spPr bwMode="auto">
          <a:xfrm>
            <a:off x="3702668" y="462357"/>
            <a:ext cx="8351215"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图片 10"/>
          <p:cNvPicPr>
            <a:picLocks noChangeAspect="1"/>
          </p:cNvPicPr>
          <p:nvPr/>
        </p:nvPicPr>
        <p:blipFill>
          <a:blip r:embed="rId10"/>
          <a:stretch>
            <a:fillRect/>
          </a:stretch>
        </p:blipFill>
        <p:spPr>
          <a:xfrm>
            <a:off x="668399" y="2026701"/>
            <a:ext cx="4885497" cy="3787483"/>
          </a:xfrm>
          <a:prstGeom prst="rect">
            <a:avLst/>
          </a:prstGeom>
        </p:spPr>
      </p:pic>
      <p:pic>
        <p:nvPicPr>
          <p:cNvPr id="2" name="图形 1"/>
          <p:cNvPicPr>
            <a:picLocks noChangeAspect="1"/>
          </p:cNvPicPr>
          <p:nvPr/>
        </p:nvPicPr>
        <p:blipFill>
          <a:blip r:embed="rId11"/>
          <a:stretch>
            <a:fillRect/>
          </a:stretch>
        </p:blipFill>
        <p:spPr>
          <a:xfrm>
            <a:off x="7869331" y="4998946"/>
            <a:ext cx="983276" cy="1290550"/>
          </a:xfrm>
          <a:prstGeom prst="rect">
            <a:avLst/>
          </a:prstGeom>
        </p:spPr>
      </p:pic>
      <p:pic>
        <p:nvPicPr>
          <p:cNvPr id="4" name="图片 3"/>
          <p:cNvPicPr>
            <a:picLocks noChangeAspect="1"/>
          </p:cNvPicPr>
          <p:nvPr/>
        </p:nvPicPr>
        <p:blipFill>
          <a:blip r:embed="rId12"/>
          <a:stretch>
            <a:fillRect/>
          </a:stretch>
        </p:blipFill>
        <p:spPr>
          <a:xfrm>
            <a:off x="9261619" y="5046777"/>
            <a:ext cx="1143987" cy="1490848"/>
          </a:xfrm>
          <a:prstGeom prst="rect">
            <a:avLst/>
          </a:prstGeom>
        </p:spPr>
      </p:pic>
      <p:pic>
        <p:nvPicPr>
          <p:cNvPr id="9" name="图片 8"/>
          <p:cNvPicPr>
            <a:picLocks noChangeAspect="1"/>
          </p:cNvPicPr>
          <p:nvPr/>
        </p:nvPicPr>
        <p:blipFill>
          <a:blip r:embed="rId13"/>
          <a:stretch>
            <a:fillRect/>
          </a:stretch>
        </p:blipFill>
        <p:spPr>
          <a:xfrm>
            <a:off x="10512893" y="5238957"/>
            <a:ext cx="817485" cy="1277355"/>
          </a:xfrm>
          <a:prstGeom prst="rect">
            <a:avLst/>
          </a:prstGeom>
        </p:spPr>
      </p:pic>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43" name="TextBox 42"/>
          <p:cNvSpPr txBox="1"/>
          <p:nvPr/>
        </p:nvSpPr>
        <p:spPr>
          <a:xfrm>
            <a:off x="5465614" y="2121672"/>
            <a:ext cx="5636202" cy="2800767"/>
          </a:xfrm>
          <a:prstGeom prst="rect">
            <a:avLst/>
          </a:prstGeom>
          <a:noFill/>
        </p:spPr>
        <p:txBody>
          <a:bodyPr wrap="square" rtlCol="0">
            <a:spAutoFit/>
          </a:bodyPr>
          <a:lstStyle/>
          <a:p>
            <a:pPr algn="ctr"/>
            <a:r>
              <a:rPr lang="en-US" sz="8800" b="1" dirty="0" err="1" smtClean="0">
                <a:latin typeface="Times New Roman" panose="02020603050405020304" pitchFamily="18" charset="0"/>
                <a:cs typeface="Times New Roman" panose="02020603050405020304" pitchFamily="18" charset="0"/>
              </a:rPr>
              <a:t>Giải</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nghĩa</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từ</a:t>
            </a:r>
            <a:endParaRPr lang="en-US" sz="8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更多模板亮亮图文旗舰店：https://liangliangtuwen.tmall.com">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1129</TotalTime>
  <Words>814</Words>
  <Application>Microsoft Office PowerPoint</Application>
  <PresentationFormat>Widescreen</PresentationFormat>
  <Paragraphs>150</Paragraphs>
  <Slides>29</Slides>
  <Notes>29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HP001 4 hàng</vt:lpstr>
      <vt:lpstr>Arial</vt:lpstr>
      <vt:lpstr>等线</vt:lpstr>
      <vt:lpstr>Merriweather Black</vt:lpstr>
      <vt:lpstr>Times New Roman</vt:lpstr>
      <vt:lpstr>宋体</vt:lpstr>
      <vt:lpstr>#9Slide03 Open Sans ExtraBold</vt:lpstr>
      <vt:lpstr>Aharoni</vt:lpstr>
      <vt:lpstr>微软雅黑</vt:lpstr>
      <vt:lpstr>STXihei</vt:lpstr>
      <vt:lpstr>#9Slide03 BoosterNextFYBlack</vt:lpstr>
      <vt:lpstr>Calibri Light</vt:lpstr>
      <vt:lpstr>Calibri</vt:lpstr>
      <vt:lpstr>更多模板亮亮图文旗舰店：https://liangliangtuwen.tmall.com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Admin</cp:lastModifiedBy>
  <cp:revision>24</cp:revision>
  <dcterms:created xsi:type="dcterms:W3CDTF">2017-11-29T05:45:14Z</dcterms:created>
  <dcterms:modified xsi:type="dcterms:W3CDTF">2022-03-26T15:57:16Z</dcterms:modified>
  <cp:category>更多资源关注@好教师</cp:category>
</cp:coreProperties>
</file>